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442" r:id="rId3"/>
    <p:sldId id="388" r:id="rId4"/>
    <p:sldId id="393" r:id="rId5"/>
    <p:sldId id="386" r:id="rId6"/>
    <p:sldId id="387" r:id="rId7"/>
    <p:sldId id="362" r:id="rId8"/>
    <p:sldId id="396" r:id="rId9"/>
    <p:sldId id="397" r:id="rId10"/>
    <p:sldId id="429" r:id="rId11"/>
    <p:sldId id="428" r:id="rId12"/>
    <p:sldId id="426" r:id="rId13"/>
    <p:sldId id="430" r:id="rId14"/>
    <p:sldId id="427" r:id="rId15"/>
    <p:sldId id="432" r:id="rId16"/>
    <p:sldId id="441" r:id="rId17"/>
    <p:sldId id="440" r:id="rId18"/>
    <p:sldId id="436" r:id="rId19"/>
    <p:sldId id="443" r:id="rId20"/>
    <p:sldId id="437" r:id="rId21"/>
    <p:sldId id="434" r:id="rId22"/>
    <p:sldId id="435" r:id="rId23"/>
    <p:sldId id="439" r:id="rId24"/>
    <p:sldId id="438" r:id="rId25"/>
  </p:sldIdLst>
  <p:sldSz cx="13716000" cy="7715250"/>
  <p:notesSz cx="6858000" cy="9144000"/>
  <p:defaultTextStyle>
    <a:defPPr>
      <a:defRPr lang="nl-NL"/>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0" userDrawn="1">
          <p15:clr>
            <a:srgbClr val="A4A3A4"/>
          </p15:clr>
        </p15:guide>
        <p15:guide id="2" pos="43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sen" initials="M" lastIdx="1" clrIdx="0">
    <p:extLst>
      <p:ext uri="{19B8F6BF-5375-455C-9EA6-DF929625EA0E}">
        <p15:presenceInfo xmlns:p15="http://schemas.microsoft.com/office/powerpoint/2012/main" userId="Moh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202"/>
    <a:srgbClr val="FEAA02"/>
    <a:srgbClr val="FE8602"/>
    <a:srgbClr val="FC8604"/>
    <a:srgbClr val="DEA900"/>
    <a:srgbClr val="00FF00"/>
    <a:srgbClr val="00699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70656" autoAdjust="0"/>
  </p:normalViewPr>
  <p:slideViewPr>
    <p:cSldViewPr>
      <p:cViewPr varScale="1">
        <p:scale>
          <a:sx n="73" d="100"/>
          <a:sy n="73" d="100"/>
        </p:scale>
        <p:origin x="1578" y="72"/>
      </p:cViewPr>
      <p:guideLst>
        <p:guide orient="horz" pos="2430"/>
        <p:guide pos="43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03T20:49:47.089" idx="1">
    <p:pos x="10" y="10"/>
    <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EE1EBA-AC86-4632-8267-60DAA6EE8046}" type="datetimeFigureOut">
              <a:rPr lang="nl-NL" smtClean="0"/>
              <a:t>8-4-2016</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EF2B7B-34A8-4724-86CF-428DD182CBEA}" type="slidenum">
              <a:rPr lang="nl-NL" smtClean="0"/>
              <a:t>‹#›</a:t>
            </a:fld>
            <a:endParaRPr lang="nl-NL"/>
          </a:p>
        </p:txBody>
      </p:sp>
    </p:spTree>
    <p:extLst>
      <p:ext uri="{BB962C8B-B14F-4D97-AF65-F5344CB8AC3E}">
        <p14:creationId xmlns:p14="http://schemas.microsoft.com/office/powerpoint/2010/main" val="3791582834"/>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0BEF2B7B-34A8-4724-86CF-428DD182CBEA}" type="slidenum">
              <a:rPr lang="nl-NL" smtClean="0"/>
              <a:t>1</a:t>
            </a:fld>
            <a:endParaRPr lang="nl-NL"/>
          </a:p>
        </p:txBody>
      </p:sp>
    </p:spTree>
    <p:extLst>
      <p:ext uri="{BB962C8B-B14F-4D97-AF65-F5344CB8AC3E}">
        <p14:creationId xmlns:p14="http://schemas.microsoft.com/office/powerpoint/2010/main" val="3181526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there are still a few downsides for the multiscale approach: we are getting and processing redundant information in our patches and therefore both the training and segmentation would be more computationally expensive and also we are imposing new design choices: how many scales, how large should each scale be, how are we going to fuse this information, etc.</a:t>
            </a:r>
            <a:endParaRPr lang="nl-NL" dirty="0"/>
          </a:p>
        </p:txBody>
      </p:sp>
      <p:sp>
        <p:nvSpPr>
          <p:cNvPr id="4" name="Slide Number Placeholder 3"/>
          <p:cNvSpPr>
            <a:spLocks noGrp="1"/>
          </p:cNvSpPr>
          <p:nvPr>
            <p:ph type="sldNum" sz="quarter" idx="10"/>
          </p:nvPr>
        </p:nvSpPr>
        <p:spPr/>
        <p:txBody>
          <a:bodyPr/>
          <a:lstStyle/>
          <a:p>
            <a:fld id="{0BEF2B7B-34A8-4724-86CF-428DD182CBEA}" type="slidenum">
              <a:rPr lang="nl-NL" smtClean="0"/>
              <a:t>10</a:t>
            </a:fld>
            <a:endParaRPr lang="nl-NL"/>
          </a:p>
        </p:txBody>
      </p:sp>
    </p:spTree>
    <p:extLst>
      <p:ext uri="{BB962C8B-B14F-4D97-AF65-F5344CB8AC3E}">
        <p14:creationId xmlns:p14="http://schemas.microsoft.com/office/powerpoint/2010/main" val="3828981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looking back at how our natural vision works, it works differently! At the time that I am looking at Bram’s face, I am getting a lot of details: I can clearly see if he smiles, or blinks. I get these details because maybe I have decided to collect more data from this particular region from the outside world! However I still see other people but with less detail. So I am getting some sort of contextual information that can be also important. For example if at the same time that I am looking at Bram, </a:t>
            </a:r>
            <a:r>
              <a:rPr lang="en-US" baseline="0" dirty="0" err="1" smtClean="0"/>
              <a:t>Babak</a:t>
            </a:r>
            <a:r>
              <a:rPr lang="en-US" baseline="0" dirty="0" smtClean="0"/>
              <a:t> makes an abrupt move that might threaten my life I can easily capture that! </a:t>
            </a:r>
            <a:r>
              <a:rPr lang="en-US" baseline="0" dirty="0" err="1" smtClean="0"/>
              <a:t>Geoffery</a:t>
            </a:r>
            <a:r>
              <a:rPr lang="en-US" baseline="0" dirty="0" smtClean="0"/>
              <a:t> Hinton somewhere says: “…..” and this is not the main direction that the main stream of vision moves toward.</a:t>
            </a:r>
          </a:p>
          <a:p>
            <a:endParaRPr lang="en-US" baseline="0" dirty="0" smtClean="0"/>
          </a:p>
          <a:p>
            <a:r>
              <a:rPr lang="en-US" baseline="0" dirty="0" smtClean="0"/>
              <a:t>Coming back to our problem, normally people uniformly sample the patches around the point of interest. This is an unnecessary assumption we want to break. Therefore in this study we try to get more details from the central part of image, where the details matter the most, and decrease the sampling rate as we get farther away from the center where we want undetailed contextual information.</a:t>
            </a:r>
            <a:endParaRPr lang="nl-NL" dirty="0"/>
          </a:p>
        </p:txBody>
      </p:sp>
      <p:sp>
        <p:nvSpPr>
          <p:cNvPr id="4" name="Slide Number Placeholder 3"/>
          <p:cNvSpPr>
            <a:spLocks noGrp="1"/>
          </p:cNvSpPr>
          <p:nvPr>
            <p:ph type="sldNum" sz="quarter" idx="10"/>
          </p:nvPr>
        </p:nvSpPr>
        <p:spPr/>
        <p:txBody>
          <a:bodyPr/>
          <a:lstStyle/>
          <a:p>
            <a:fld id="{0BEF2B7B-34A8-4724-86CF-428DD182CBEA}" type="slidenum">
              <a:rPr lang="nl-NL" smtClean="0"/>
              <a:t>11</a:t>
            </a:fld>
            <a:endParaRPr lang="nl-NL"/>
          </a:p>
        </p:txBody>
      </p:sp>
    </p:spTree>
    <p:extLst>
      <p:ext uri="{BB962C8B-B14F-4D97-AF65-F5344CB8AC3E}">
        <p14:creationId xmlns:p14="http://schemas.microsoft.com/office/powerpoint/2010/main" val="461533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Assume we want to non-uniformly</a:t>
            </a:r>
            <a:r>
              <a:rPr lang="en-US" baseline="0" dirty="0" smtClean="0"/>
              <a:t> create an </a:t>
            </a:r>
            <a:r>
              <a:rPr lang="en-US" baseline="0" dirty="0" err="1" smtClean="0"/>
              <a:t>nxn</a:t>
            </a:r>
            <a:r>
              <a:rPr lang="en-US" baseline="0" dirty="0" smtClean="0"/>
              <a:t> patch around the pixel coordinate [I, j] of an image: and we want to find the corresponding location in the Image to sample for a pixel with offset a, b from the center of patch (where the corresponding offsets are l and m on the original image)</a:t>
            </a:r>
          </a:p>
          <a:p>
            <a:r>
              <a:rPr lang="en-US" baseline="0" dirty="0" smtClean="0"/>
              <a:t>With uniform sampling people set l=a and m=b.</a:t>
            </a:r>
          </a:p>
          <a:p>
            <a:r>
              <a:rPr lang="en-US" baseline="0" dirty="0" smtClean="0"/>
              <a:t>We compute l and m with the following equation. One way to interpret this is: squared root of a2 plus b2 shows the distance the location that we want to sample from the center of the patch and we are exponentially increasing this distance to find the corresponding location in the image. Alpha is a factor controlling this exponential growth. If you set alpha to 0 it will be equal we have b times e to the power of 0 and it will be using normal uniform sampling.</a:t>
            </a:r>
          </a:p>
          <a:p>
            <a:r>
              <a:rPr lang="en-US" baseline="0" dirty="0" smtClean="0"/>
              <a:t>The larger the faster the sampling rate decreases as go farther away from the center of the patch.</a:t>
            </a:r>
            <a:endParaRPr lang="nl-NL" dirty="0"/>
          </a:p>
        </p:txBody>
      </p:sp>
      <p:sp>
        <p:nvSpPr>
          <p:cNvPr id="4" name="Slide Number Placeholder 3"/>
          <p:cNvSpPr>
            <a:spLocks noGrp="1"/>
          </p:cNvSpPr>
          <p:nvPr>
            <p:ph type="sldNum" sz="quarter" idx="10"/>
          </p:nvPr>
        </p:nvSpPr>
        <p:spPr/>
        <p:txBody>
          <a:bodyPr/>
          <a:lstStyle/>
          <a:p>
            <a:fld id="{0BEF2B7B-34A8-4724-86CF-428DD182CBEA}" type="slidenum">
              <a:rPr lang="nl-NL" smtClean="0"/>
              <a:t>12</a:t>
            </a:fld>
            <a:endParaRPr lang="nl-NL"/>
          </a:p>
        </p:txBody>
      </p:sp>
    </p:spTree>
    <p:extLst>
      <p:ext uri="{BB962C8B-B14F-4D97-AF65-F5344CB8AC3E}">
        <p14:creationId xmlns:p14="http://schemas.microsoft.com/office/powerpoint/2010/main" val="2625304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image we see</a:t>
            </a:r>
            <a:r>
              <a:rPr lang="en-US" baseline="0" dirty="0" smtClean="0"/>
              <a:t> how we get samples for the patches from a specific location indicated by brighter dots.</a:t>
            </a:r>
          </a:p>
          <a:p>
            <a:r>
              <a:rPr lang="en-US" baseline="0" dirty="0" smtClean="0"/>
              <a:t>Here this is the result of sampling a non-uniform 32x32 patch with alpha equal to 0.02</a:t>
            </a:r>
          </a:p>
          <a:p>
            <a:r>
              <a:rPr lang="en-US" baseline="0" dirty="0" smtClean="0"/>
              <a:t>Below we see how the sample looks like if from the same center we get the same number of samples (we see that it does not capture much contextual information</a:t>
            </a:r>
          </a:p>
          <a:p>
            <a:r>
              <a:rPr lang="en-US" baseline="0" dirty="0" smtClean="0"/>
              <a:t>The patch on the right is sample from the same center, covering almost the same extent with uniform sampling. This is indeed roughly 120*120. so getting </a:t>
            </a:r>
            <a:r>
              <a:rPr lang="en-US" baseline="0" dirty="0" err="1" smtClean="0"/>
              <a:t>roughtly</a:t>
            </a:r>
            <a:r>
              <a:rPr lang="en-US" baseline="0" dirty="0" smtClean="0"/>
              <a:t> 16 times more samples.</a:t>
            </a:r>
            <a:endParaRPr lang="nl-NL" dirty="0"/>
          </a:p>
        </p:txBody>
      </p:sp>
      <p:sp>
        <p:nvSpPr>
          <p:cNvPr id="4" name="Slide Number Placeholder 3"/>
          <p:cNvSpPr>
            <a:spLocks noGrp="1"/>
          </p:cNvSpPr>
          <p:nvPr>
            <p:ph type="sldNum" sz="quarter" idx="10"/>
          </p:nvPr>
        </p:nvSpPr>
        <p:spPr/>
        <p:txBody>
          <a:bodyPr/>
          <a:lstStyle/>
          <a:p>
            <a:fld id="{0BEF2B7B-34A8-4724-86CF-428DD182CBEA}" type="slidenum">
              <a:rPr lang="nl-NL" smtClean="0"/>
              <a:t>13</a:t>
            </a:fld>
            <a:endParaRPr lang="nl-NL"/>
          </a:p>
        </p:txBody>
      </p:sp>
    </p:spTree>
    <p:extLst>
      <p:ext uri="{BB962C8B-B14F-4D97-AF65-F5344CB8AC3E}">
        <p14:creationId xmlns:p14="http://schemas.microsoft.com/office/powerpoint/2010/main" val="1434694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investigate</a:t>
            </a:r>
            <a:r>
              <a:rPr lang="en-US" baseline="0" dirty="0" smtClean="0"/>
              <a:t> </a:t>
            </a:r>
            <a:r>
              <a:rPr lang="en-US" dirty="0" smtClean="0"/>
              <a:t>the effectiveness</a:t>
            </a:r>
            <a:r>
              <a:rPr lang="en-US" baseline="0" dirty="0" smtClean="0"/>
              <a:t> of our approach we trained single scale and multi-scale architectures with uniform sampling and compare it to non-uniform sampling trained only on a simple single single-scale architecture. All of the other learning ingredients are kept to be the same on these experiments</a:t>
            </a:r>
            <a:endParaRPr lang="nl-NL" dirty="0"/>
          </a:p>
        </p:txBody>
      </p:sp>
      <p:sp>
        <p:nvSpPr>
          <p:cNvPr id="4" name="Slide Number Placeholder 3"/>
          <p:cNvSpPr>
            <a:spLocks noGrp="1"/>
          </p:cNvSpPr>
          <p:nvPr>
            <p:ph type="sldNum" sz="quarter" idx="10"/>
          </p:nvPr>
        </p:nvSpPr>
        <p:spPr/>
        <p:txBody>
          <a:bodyPr/>
          <a:lstStyle/>
          <a:p>
            <a:fld id="{0BEF2B7B-34A8-4724-86CF-428DD182CBEA}" type="slidenum">
              <a:rPr lang="nl-NL" smtClean="0"/>
              <a:t>14</a:t>
            </a:fld>
            <a:endParaRPr lang="nl-NL"/>
          </a:p>
        </p:txBody>
      </p:sp>
    </p:spTree>
    <p:extLst>
      <p:ext uri="{BB962C8B-B14F-4D97-AF65-F5344CB8AC3E}">
        <p14:creationId xmlns:p14="http://schemas.microsoft.com/office/powerpoint/2010/main" val="2188576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comes the results: first we cross-validated to find the best value for alpha as the only sampling parameter: and it turns out that alpha=0.02 is the best value for it. </a:t>
            </a:r>
          </a:p>
          <a:p>
            <a:r>
              <a:rPr lang="en-US" baseline="0" dirty="0" smtClean="0"/>
              <a:t>In table 2: we compare the Dice score and </a:t>
            </a:r>
            <a:r>
              <a:rPr lang="en-US" baseline="0" dirty="0" err="1" smtClean="0"/>
              <a:t>Az</a:t>
            </a:r>
            <a:r>
              <a:rPr lang="en-US" baseline="0" dirty="0" smtClean="0"/>
              <a:t> of the methods and as the results show a single-scale architecture with non-uniform patches substantially outperforms the counterpart with uniform patches. This holds also for early fusion multiscale. And it is even slightly better than the late fusion architecture. And perform close to the human experts. </a:t>
            </a:r>
          </a:p>
          <a:p>
            <a:r>
              <a:rPr lang="en-US" baseline="0" dirty="0" smtClean="0"/>
              <a:t>Computing the p-values shows the same trends. Although NUSS is not significantly better </a:t>
            </a:r>
            <a:r>
              <a:rPr lang="en-US" baseline="0" dirty="0" err="1" smtClean="0"/>
              <a:t>thatn</a:t>
            </a:r>
            <a:r>
              <a:rPr lang="en-US" baseline="0" dirty="0" smtClean="0"/>
              <a:t> UMSLF, but in majority of the bootstraps it performed better.</a:t>
            </a:r>
            <a:endParaRPr lang="nl-NL" dirty="0"/>
          </a:p>
        </p:txBody>
      </p:sp>
      <p:sp>
        <p:nvSpPr>
          <p:cNvPr id="4" name="Slide Number Placeholder 3"/>
          <p:cNvSpPr>
            <a:spLocks noGrp="1"/>
          </p:cNvSpPr>
          <p:nvPr>
            <p:ph type="sldNum" sz="quarter" idx="10"/>
          </p:nvPr>
        </p:nvSpPr>
        <p:spPr/>
        <p:txBody>
          <a:bodyPr/>
          <a:lstStyle/>
          <a:p>
            <a:fld id="{0BEF2B7B-34A8-4724-86CF-428DD182CBEA}" type="slidenum">
              <a:rPr lang="nl-NL" smtClean="0"/>
              <a:t>15</a:t>
            </a:fld>
            <a:endParaRPr lang="nl-NL"/>
          </a:p>
        </p:txBody>
      </p:sp>
    </p:spTree>
    <p:extLst>
      <p:ext uri="{BB962C8B-B14F-4D97-AF65-F5344CB8AC3E}">
        <p14:creationId xmlns:p14="http://schemas.microsoft.com/office/powerpoint/2010/main" val="538507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can quantitatively see the segmentation results compared to the two available human readers.</a:t>
            </a:r>
            <a:endParaRPr lang="nl-NL" dirty="0"/>
          </a:p>
        </p:txBody>
      </p:sp>
      <p:sp>
        <p:nvSpPr>
          <p:cNvPr id="4" name="Slide Number Placeholder 3"/>
          <p:cNvSpPr>
            <a:spLocks noGrp="1"/>
          </p:cNvSpPr>
          <p:nvPr>
            <p:ph type="sldNum" sz="quarter" idx="10"/>
          </p:nvPr>
        </p:nvSpPr>
        <p:spPr/>
        <p:txBody>
          <a:bodyPr/>
          <a:lstStyle/>
          <a:p>
            <a:fld id="{0BEF2B7B-34A8-4724-86CF-428DD182CBEA}" type="slidenum">
              <a:rPr lang="nl-NL" smtClean="0"/>
              <a:t>17</a:t>
            </a:fld>
            <a:endParaRPr lang="nl-NL"/>
          </a:p>
        </p:txBody>
      </p:sp>
    </p:spTree>
    <p:extLst>
      <p:ext uri="{BB962C8B-B14F-4D97-AF65-F5344CB8AC3E}">
        <p14:creationId xmlns:p14="http://schemas.microsoft.com/office/powerpoint/2010/main" val="3511613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0BEF2B7B-34A8-4724-86CF-428DD182CBEA}" type="slidenum">
              <a:rPr lang="nl-NL" smtClean="0"/>
              <a:t>20</a:t>
            </a:fld>
            <a:endParaRPr lang="nl-NL"/>
          </a:p>
        </p:txBody>
      </p:sp>
    </p:spTree>
    <p:extLst>
      <p:ext uri="{BB962C8B-B14F-4D97-AF65-F5344CB8AC3E}">
        <p14:creationId xmlns:p14="http://schemas.microsoft.com/office/powerpoint/2010/main" val="2669358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0BEF2B7B-34A8-4724-86CF-428DD182CBEA}" type="slidenum">
              <a:rPr lang="nl-NL" smtClean="0"/>
              <a:t>21</a:t>
            </a:fld>
            <a:endParaRPr lang="nl-NL"/>
          </a:p>
        </p:txBody>
      </p:sp>
    </p:spTree>
    <p:extLst>
      <p:ext uri="{BB962C8B-B14F-4D97-AF65-F5344CB8AC3E}">
        <p14:creationId xmlns:p14="http://schemas.microsoft.com/office/powerpoint/2010/main" val="3382655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0BEF2B7B-34A8-4724-86CF-428DD182CBEA}" type="slidenum">
              <a:rPr lang="nl-NL" smtClean="0"/>
              <a:t>22</a:t>
            </a:fld>
            <a:endParaRPr lang="nl-NL"/>
          </a:p>
        </p:txBody>
      </p:sp>
    </p:spTree>
    <p:extLst>
      <p:ext uri="{BB962C8B-B14F-4D97-AF65-F5344CB8AC3E}">
        <p14:creationId xmlns:p14="http://schemas.microsoft.com/office/powerpoint/2010/main" val="8253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BEF2B7B-34A8-4724-86CF-428DD182CBEA}" type="slidenum">
              <a:rPr lang="nl-NL" smtClean="0"/>
              <a:t>2</a:t>
            </a:fld>
            <a:endParaRPr lang="nl-NL"/>
          </a:p>
        </p:txBody>
      </p:sp>
    </p:spTree>
    <p:extLst>
      <p:ext uri="{BB962C8B-B14F-4D97-AF65-F5344CB8AC3E}">
        <p14:creationId xmlns:p14="http://schemas.microsoft.com/office/powerpoint/2010/main" val="291781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Before going to the results, I need to mention some details regarding our sampling and training procedures:</a:t>
            </a:r>
          </a:p>
          <a:p>
            <a:r>
              <a:rPr lang="en-US" baseline="0" dirty="0" smtClean="0"/>
              <a:t>We use 378, 42 and 46 images for training, validation and testing </a:t>
            </a:r>
            <a:r>
              <a:rPr lang="en-US" baseline="0" dirty="0" err="1" smtClean="0"/>
              <a:t>porpuses</a:t>
            </a:r>
            <a:r>
              <a:rPr lang="en-US" baseline="0" dirty="0" smtClean="0"/>
              <a:t>. We randomly pick 50% of the voxels from the lesions as positive and an equal number of negative samples, to form a balanced dataset. This resulted in a training set of roughly 4 millions samples and a validation set of 430 K samples, which are big enough for a decent training and validation.</a:t>
            </a:r>
          </a:p>
          <a:p>
            <a:r>
              <a:rPr lang="en-US" baseline="0" dirty="0" smtClean="0"/>
              <a:t>We use the stochastic gradient </a:t>
            </a:r>
            <a:r>
              <a:rPr lang="en-US" baseline="0" dirty="0" err="1" smtClean="0"/>
              <a:t>boosint</a:t>
            </a:r>
            <a:r>
              <a:rPr lang="en-US" baseline="0" dirty="0" smtClean="0"/>
              <a:t> algorithm to train our network with </a:t>
            </a:r>
            <a:r>
              <a:rPr lang="en-US" baseline="0" dirty="0" err="1" smtClean="0"/>
              <a:t>minibach</a:t>
            </a:r>
            <a:endParaRPr lang="en-US" baseline="0" dirty="0" smtClean="0"/>
          </a:p>
        </p:txBody>
      </p:sp>
      <p:sp>
        <p:nvSpPr>
          <p:cNvPr id="4" name="Slide Number Placeholder 3"/>
          <p:cNvSpPr>
            <a:spLocks noGrp="1"/>
          </p:cNvSpPr>
          <p:nvPr>
            <p:ph type="sldNum" sz="quarter" idx="10"/>
          </p:nvPr>
        </p:nvSpPr>
        <p:spPr/>
        <p:txBody>
          <a:bodyPr/>
          <a:lstStyle/>
          <a:p>
            <a:fld id="{0BEF2B7B-34A8-4724-86CF-428DD182CBEA}" type="slidenum">
              <a:rPr lang="nl-NL" smtClean="0"/>
              <a:t>23</a:t>
            </a:fld>
            <a:endParaRPr lang="nl-NL"/>
          </a:p>
        </p:txBody>
      </p:sp>
    </p:spTree>
    <p:extLst>
      <p:ext uri="{BB962C8B-B14F-4D97-AF65-F5344CB8AC3E}">
        <p14:creationId xmlns:p14="http://schemas.microsoft.com/office/powerpoint/2010/main" val="3451098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0BEF2B7B-34A8-4724-86CF-428DD182CBEA}" type="slidenum">
              <a:rPr lang="nl-NL" smtClean="0"/>
              <a:t>24</a:t>
            </a:fld>
            <a:endParaRPr lang="nl-NL"/>
          </a:p>
        </p:txBody>
      </p:sp>
    </p:spTree>
    <p:extLst>
      <p:ext uri="{BB962C8B-B14F-4D97-AF65-F5344CB8AC3E}">
        <p14:creationId xmlns:p14="http://schemas.microsoft.com/office/powerpoint/2010/main" val="171985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CNNs are originally designed for image classification. A popular way to reduce the segmentation problem is to have a sliding window going all over the image and classify all of the voxels given a local neighborhood of that.</a:t>
            </a:r>
          </a:p>
        </p:txBody>
      </p:sp>
      <p:sp>
        <p:nvSpPr>
          <p:cNvPr id="4" name="Slide Number Placeholder 3"/>
          <p:cNvSpPr>
            <a:spLocks noGrp="1"/>
          </p:cNvSpPr>
          <p:nvPr>
            <p:ph type="sldNum" sz="quarter" idx="10"/>
          </p:nvPr>
        </p:nvSpPr>
        <p:spPr/>
        <p:txBody>
          <a:bodyPr/>
          <a:lstStyle/>
          <a:p>
            <a:fld id="{0BEF2B7B-34A8-4724-86CF-428DD182CBEA}" type="slidenum">
              <a:rPr lang="nl-NL" smtClean="0"/>
              <a:t>3</a:t>
            </a:fld>
            <a:endParaRPr lang="nl-NL"/>
          </a:p>
        </p:txBody>
      </p:sp>
    </p:spTree>
    <p:extLst>
      <p:ext uri="{BB962C8B-B14F-4D97-AF65-F5344CB8AC3E}">
        <p14:creationId xmlns:p14="http://schemas.microsoft.com/office/powerpoint/2010/main" val="2675020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start</a:t>
            </a:r>
            <a:r>
              <a:rPr lang="en-US" baseline="0" dirty="0" smtClean="0"/>
              <a:t> to design a simple CNN model to train on the patches with a number of convolutional and fully connected layers.</a:t>
            </a:r>
            <a:endParaRPr lang="nl-NL" dirty="0"/>
          </a:p>
        </p:txBody>
      </p:sp>
      <p:sp>
        <p:nvSpPr>
          <p:cNvPr id="4" name="Slide Number Placeholder 3"/>
          <p:cNvSpPr>
            <a:spLocks noGrp="1"/>
          </p:cNvSpPr>
          <p:nvPr>
            <p:ph type="sldNum" sz="quarter" idx="10"/>
          </p:nvPr>
        </p:nvSpPr>
        <p:spPr/>
        <p:txBody>
          <a:bodyPr/>
          <a:lstStyle/>
          <a:p>
            <a:fld id="{0BEF2B7B-34A8-4724-86CF-428DD182CBEA}" type="slidenum">
              <a:rPr lang="nl-NL" smtClean="0"/>
              <a:t>4</a:t>
            </a:fld>
            <a:endParaRPr lang="nl-NL"/>
          </a:p>
        </p:txBody>
      </p:sp>
    </p:spTree>
    <p:extLst>
      <p:ext uri="{BB962C8B-B14F-4D97-AF65-F5344CB8AC3E}">
        <p14:creationId xmlns:p14="http://schemas.microsoft.com/office/powerpoint/2010/main" val="3361512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However if we follow this simple model, we would likely face a problem: Just consider your self to be a well-trained CNN on millions of patches and say at the test time you are given such a patch and you queried with label for the central voxel: your response would depend on how you imagine the situation: </a:t>
            </a:r>
          </a:p>
          <a:p>
            <a:r>
              <a:rPr lang="en-US" baseline="0" dirty="0" smtClean="0"/>
              <a:t>You might imagine that this patch is coming from the cortical area and consider the bright central voxel as the gray matter and not WMHs.</a:t>
            </a:r>
          </a:p>
          <a:p>
            <a:r>
              <a:rPr lang="en-US" baseline="0" dirty="0" smtClean="0"/>
              <a:t>You could alternatively imagine that this patch is coming from the ventricular area where it is very likely to see WMHs and consider this as a WMH. </a:t>
            </a:r>
          </a:p>
          <a:p>
            <a:r>
              <a:rPr lang="en-US" baseline="0" dirty="0" smtClean="0"/>
              <a:t>One easy solution you might think of, is to increase the patch size. We can then discriminate this case very easily. But this is not a very good idea and I will tell you why:</a:t>
            </a:r>
            <a:endParaRPr lang="nl-NL" baseline="0" dirty="0" smtClean="0"/>
          </a:p>
        </p:txBody>
      </p:sp>
      <p:sp>
        <p:nvSpPr>
          <p:cNvPr id="4" name="Slide Number Placeholder 3"/>
          <p:cNvSpPr>
            <a:spLocks noGrp="1"/>
          </p:cNvSpPr>
          <p:nvPr>
            <p:ph type="sldNum" sz="quarter" idx="10"/>
          </p:nvPr>
        </p:nvSpPr>
        <p:spPr/>
        <p:txBody>
          <a:bodyPr/>
          <a:lstStyle/>
          <a:p>
            <a:fld id="{0BEF2B7B-34A8-4724-86CF-428DD182CBEA}" type="slidenum">
              <a:rPr lang="nl-NL" smtClean="0"/>
              <a:t>5</a:t>
            </a:fld>
            <a:endParaRPr lang="nl-NL"/>
          </a:p>
        </p:txBody>
      </p:sp>
    </p:spTree>
    <p:extLst>
      <p:ext uri="{BB962C8B-B14F-4D97-AF65-F5344CB8AC3E}">
        <p14:creationId xmlns:p14="http://schemas.microsoft.com/office/powerpoint/2010/main" val="388438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71600" rtl="0" eaLnBrk="1" fontAlgn="auto" latinLnBrk="0" hangingPunct="1">
              <a:lnSpc>
                <a:spcPct val="100000"/>
              </a:lnSpc>
              <a:spcBef>
                <a:spcPts val="0"/>
              </a:spcBef>
              <a:spcAft>
                <a:spcPts val="0"/>
              </a:spcAft>
              <a:buClrTx/>
              <a:buSzTx/>
              <a:buFontTx/>
              <a:buNone/>
              <a:tabLst/>
              <a:defRPr/>
            </a:pPr>
            <a:r>
              <a:rPr lang="en-US" baseline="0" dirty="0" smtClean="0"/>
              <a:t>Consider a voxel belonging to WMHs in the border of a lesion, something like the one we see here; this taking a large context from the neighborhood results in a patch like this, but if we go just one voxel to the right, where we have a normal appearing white matter voxel, we will get this patch is hardly any different visually. And our deep learning system or in general any other visual recognition system will have a hard time to accurately localize the structure in the center of the patch. So there is indeed a trade between the localization accuracy and the amount of context information captured by our patch.</a:t>
            </a:r>
          </a:p>
          <a:p>
            <a:endParaRPr lang="nl-NL" baseline="0" dirty="0" smtClean="0"/>
          </a:p>
        </p:txBody>
      </p:sp>
      <p:sp>
        <p:nvSpPr>
          <p:cNvPr id="4" name="Slide Number Placeholder 3"/>
          <p:cNvSpPr>
            <a:spLocks noGrp="1"/>
          </p:cNvSpPr>
          <p:nvPr>
            <p:ph type="sldNum" sz="quarter" idx="10"/>
          </p:nvPr>
        </p:nvSpPr>
        <p:spPr/>
        <p:txBody>
          <a:bodyPr/>
          <a:lstStyle/>
          <a:p>
            <a:fld id="{0BEF2B7B-34A8-4724-86CF-428DD182CBEA}" type="slidenum">
              <a:rPr lang="nl-NL" smtClean="0"/>
              <a:t>6</a:t>
            </a:fld>
            <a:endParaRPr lang="nl-NL"/>
          </a:p>
        </p:txBody>
      </p:sp>
    </p:spTree>
    <p:extLst>
      <p:ext uri="{BB962C8B-B14F-4D97-AF65-F5344CB8AC3E}">
        <p14:creationId xmlns:p14="http://schemas.microsoft.com/office/powerpoint/2010/main" val="4169769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solution then would be</a:t>
            </a:r>
            <a:r>
              <a:rPr lang="en-US" baseline="0" dirty="0" smtClean="0"/>
              <a:t> to feed the network with different scales where the network can find the fine details from the smallest scale and a general contextual information from the larger scales</a:t>
            </a:r>
          </a:p>
        </p:txBody>
      </p:sp>
      <p:sp>
        <p:nvSpPr>
          <p:cNvPr id="4" name="Slide Number Placeholder 3"/>
          <p:cNvSpPr>
            <a:spLocks noGrp="1"/>
          </p:cNvSpPr>
          <p:nvPr>
            <p:ph type="sldNum" sz="quarter" idx="10"/>
          </p:nvPr>
        </p:nvSpPr>
        <p:spPr/>
        <p:txBody>
          <a:bodyPr/>
          <a:lstStyle/>
          <a:p>
            <a:fld id="{0BEF2B7B-34A8-4724-86CF-428DD182CBEA}" type="slidenum">
              <a:rPr lang="nl-NL" smtClean="0"/>
              <a:t>7</a:t>
            </a:fld>
            <a:endParaRPr lang="nl-NL"/>
          </a:p>
        </p:txBody>
      </p:sp>
    </p:spTree>
    <p:extLst>
      <p:ext uri="{BB962C8B-B14F-4D97-AF65-F5344CB8AC3E}">
        <p14:creationId xmlns:p14="http://schemas.microsoft.com/office/powerpoint/2010/main" val="1499379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of course we have to think about how to feed the network with the multiscale patches. We can simply stack the different patches in the input layer of the network if we </a:t>
            </a:r>
            <a:r>
              <a:rPr lang="en-US" baseline="0" dirty="0" err="1" smtClean="0"/>
              <a:t>downsample</a:t>
            </a:r>
            <a:r>
              <a:rPr lang="en-US" baseline="0" dirty="0" smtClean="0"/>
              <a:t> the larger scales to have the same size as the smallest scale.</a:t>
            </a:r>
            <a:endParaRPr lang="nl-NL" dirty="0"/>
          </a:p>
        </p:txBody>
      </p:sp>
      <p:sp>
        <p:nvSpPr>
          <p:cNvPr id="4" name="Slide Number Placeholder 3"/>
          <p:cNvSpPr>
            <a:spLocks noGrp="1"/>
          </p:cNvSpPr>
          <p:nvPr>
            <p:ph type="sldNum" sz="quarter" idx="10"/>
          </p:nvPr>
        </p:nvSpPr>
        <p:spPr/>
        <p:txBody>
          <a:bodyPr/>
          <a:lstStyle/>
          <a:p>
            <a:fld id="{0BEF2B7B-34A8-4724-86CF-428DD182CBEA}" type="slidenum">
              <a:rPr lang="nl-NL" smtClean="0"/>
              <a:t>8</a:t>
            </a:fld>
            <a:endParaRPr lang="nl-NL"/>
          </a:p>
        </p:txBody>
      </p:sp>
    </p:spTree>
    <p:extLst>
      <p:ext uri="{BB962C8B-B14F-4D97-AF65-F5344CB8AC3E}">
        <p14:creationId xmlns:p14="http://schemas.microsoft.com/office/powerpoint/2010/main" val="3145074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alternatively we can feed each of scales to different convolutional layers and later on combine</a:t>
            </a:r>
            <a:r>
              <a:rPr lang="en-US" baseline="0" dirty="0" smtClean="0"/>
              <a:t> the descriptive features coming from the different streams.</a:t>
            </a:r>
            <a:endParaRPr lang="nl-NL" dirty="0"/>
          </a:p>
        </p:txBody>
      </p:sp>
      <p:sp>
        <p:nvSpPr>
          <p:cNvPr id="4" name="Slide Number Placeholder 3"/>
          <p:cNvSpPr>
            <a:spLocks noGrp="1"/>
          </p:cNvSpPr>
          <p:nvPr>
            <p:ph type="sldNum" sz="quarter" idx="10"/>
          </p:nvPr>
        </p:nvSpPr>
        <p:spPr/>
        <p:txBody>
          <a:bodyPr/>
          <a:lstStyle/>
          <a:p>
            <a:fld id="{0BEF2B7B-34A8-4724-86CF-428DD182CBEA}" type="slidenum">
              <a:rPr lang="nl-NL" smtClean="0"/>
              <a:t>9</a:t>
            </a:fld>
            <a:endParaRPr lang="nl-NL"/>
          </a:p>
        </p:txBody>
      </p:sp>
    </p:spTree>
    <p:extLst>
      <p:ext uri="{BB962C8B-B14F-4D97-AF65-F5344CB8AC3E}">
        <p14:creationId xmlns:p14="http://schemas.microsoft.com/office/powerpoint/2010/main" val="605144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0"/>
            <a:ext cx="13716000"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50"/>
          </a:p>
        </p:txBody>
      </p:sp>
      <p:sp>
        <p:nvSpPr>
          <p:cNvPr id="8" name="Rechthoek 7"/>
          <p:cNvSpPr/>
          <p:nvPr userDrawn="1"/>
        </p:nvSpPr>
        <p:spPr>
          <a:xfrm>
            <a:off x="782250" y="702000"/>
            <a:ext cx="12150000" cy="4357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50"/>
          </a:p>
        </p:txBody>
      </p:sp>
      <p:sp>
        <p:nvSpPr>
          <p:cNvPr id="2" name="Titel 1"/>
          <p:cNvSpPr>
            <a:spLocks noGrp="1"/>
          </p:cNvSpPr>
          <p:nvPr>
            <p:ph type="ctrTitle"/>
          </p:nvPr>
        </p:nvSpPr>
        <p:spPr>
          <a:xfrm>
            <a:off x="1269000" y="1413039"/>
            <a:ext cx="11178000" cy="800100"/>
          </a:xfrm>
        </p:spPr>
        <p:txBody>
          <a:bodyPr>
            <a:noAutofit/>
          </a:bodyPr>
          <a:lstStyle>
            <a:lvl1pPr>
              <a:defRPr>
                <a:solidFill>
                  <a:schemeClr val="bg2"/>
                </a:solidFill>
              </a:defRPr>
            </a:lvl1pPr>
          </a:lstStyle>
          <a:p>
            <a:r>
              <a:rPr lang="en-US" smtClean="0"/>
              <a:t>Click to edit Master title style</a:t>
            </a:r>
            <a:endParaRPr lang="nl-NL" dirty="0"/>
          </a:p>
        </p:txBody>
      </p:sp>
      <p:sp>
        <p:nvSpPr>
          <p:cNvPr id="3" name="Ondertitel 2"/>
          <p:cNvSpPr>
            <a:spLocks noGrp="1"/>
          </p:cNvSpPr>
          <p:nvPr>
            <p:ph type="subTitle" idx="1"/>
          </p:nvPr>
        </p:nvSpPr>
        <p:spPr>
          <a:xfrm>
            <a:off x="1268310" y="2140629"/>
            <a:ext cx="11178000" cy="800100"/>
          </a:xfrm>
        </p:spPr>
        <p:txBody>
          <a:bodyPr>
            <a:noAutofit/>
          </a:bodyPr>
          <a:lstStyle>
            <a:lvl1pPr marL="0" indent="0" algn="l">
              <a:lnSpc>
                <a:spcPts val="6300"/>
              </a:lnSpc>
              <a:buNone/>
              <a:defRPr sz="6000">
                <a:solidFill>
                  <a:schemeClr val="bg2"/>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smtClean="0"/>
              <a:t>Click to edit Master subtitle style</a:t>
            </a:r>
            <a:endParaRPr lang="nl-NL" dirty="0"/>
          </a:p>
        </p:txBody>
      </p:sp>
      <p:sp>
        <p:nvSpPr>
          <p:cNvPr id="11" name="Rechthoek 10"/>
          <p:cNvSpPr/>
          <p:nvPr userDrawn="1"/>
        </p:nvSpPr>
        <p:spPr>
          <a:xfrm>
            <a:off x="782250" y="5562000"/>
            <a:ext cx="12150000" cy="1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50"/>
          </a:p>
        </p:txBody>
      </p:sp>
      <p:sp>
        <p:nvSpPr>
          <p:cNvPr id="14" name="Tijdelijke aanduiding voor tekst 13"/>
          <p:cNvSpPr>
            <a:spLocks noGrp="1"/>
          </p:cNvSpPr>
          <p:nvPr>
            <p:ph type="body" sz="quarter" idx="10"/>
          </p:nvPr>
        </p:nvSpPr>
        <p:spPr>
          <a:xfrm>
            <a:off x="1269001" y="3986367"/>
            <a:ext cx="8019236" cy="952500"/>
          </a:xfrm>
        </p:spPr>
        <p:txBody>
          <a:bodyPr>
            <a:noAutofit/>
          </a:bodyPr>
          <a:lstStyle>
            <a:lvl1pPr marL="0" indent="0" algn="l">
              <a:buNone/>
              <a:defRPr>
                <a:solidFill>
                  <a:schemeClr val="bg2"/>
                </a:solidFill>
              </a:defRPr>
            </a:lvl1pPr>
          </a:lstStyle>
          <a:p>
            <a:pPr lvl="0"/>
            <a:r>
              <a:rPr lang="en-US" smtClean="0"/>
              <a:t>Click to edit Master text styles</a:t>
            </a:r>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02000" y="6575169"/>
            <a:ext cx="3660525" cy="456132"/>
          </a:xfrm>
          <a:prstGeom prst="rect">
            <a:avLst/>
          </a:prstGeom>
        </p:spPr>
      </p:pic>
    </p:spTree>
    <p:extLst>
      <p:ext uri="{BB962C8B-B14F-4D97-AF65-F5344CB8AC3E}">
        <p14:creationId xmlns:p14="http://schemas.microsoft.com/office/powerpoint/2010/main" val="19224795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luitende di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83000" y="1182600"/>
            <a:ext cx="12150000" cy="799200"/>
          </a:xfrm>
        </p:spPr>
        <p:txBody>
          <a:bodyPr/>
          <a:lstStyle>
            <a:lvl1pPr>
              <a:defRPr baseline="0"/>
            </a:lvl1pPr>
          </a:lstStyle>
          <a:p>
            <a:r>
              <a:rPr lang="nl-NL" dirty="0" smtClean="0"/>
              <a:t>Dank voor uw aandacht</a:t>
            </a:r>
            <a:endParaRPr lang="nl-NL" dirty="0"/>
          </a:p>
        </p:txBody>
      </p:sp>
      <p:sp>
        <p:nvSpPr>
          <p:cNvPr id="7" name="Rechthoek 6"/>
          <p:cNvSpPr/>
          <p:nvPr userDrawn="1"/>
        </p:nvSpPr>
        <p:spPr>
          <a:xfrm>
            <a:off x="0" y="6956258"/>
            <a:ext cx="13716000" cy="75899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50"/>
          </a:p>
        </p:txBody>
      </p:sp>
      <p:grpSp>
        <p:nvGrpSpPr>
          <p:cNvPr id="59" name="Groep 58"/>
          <p:cNvGrpSpPr/>
          <p:nvPr userDrawn="1"/>
        </p:nvGrpSpPr>
        <p:grpSpPr>
          <a:xfrm>
            <a:off x="11232357" y="6534150"/>
            <a:ext cx="971550" cy="1393032"/>
            <a:chOff x="7488238" y="4356100"/>
            <a:chExt cx="647700" cy="928688"/>
          </a:xfrm>
        </p:grpSpPr>
        <p:sp>
          <p:nvSpPr>
            <p:cNvPr id="33" name="AutoShape 31"/>
            <p:cNvSpPr>
              <a:spLocks noChangeAspect="1" noChangeArrowheads="1" noTextEdit="1"/>
            </p:cNvSpPr>
            <p:nvPr userDrawn="1"/>
          </p:nvSpPr>
          <p:spPr bwMode="auto">
            <a:xfrm>
              <a:off x="7488238" y="4356100"/>
              <a:ext cx="6477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34" name="Rectangle 33"/>
            <p:cNvSpPr>
              <a:spLocks noChangeArrowheads="1"/>
            </p:cNvSpPr>
            <p:nvPr userDrawn="1"/>
          </p:nvSpPr>
          <p:spPr bwMode="auto">
            <a:xfrm>
              <a:off x="7488238" y="4356100"/>
              <a:ext cx="647700" cy="787400"/>
            </a:xfrm>
            <a:prstGeom prst="rect">
              <a:avLst/>
            </a:prstGeom>
            <a:solidFill>
              <a:srgbClr val="00AF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35" name="Freeform 34"/>
            <p:cNvSpPr>
              <a:spLocks noEditPoints="1"/>
            </p:cNvSpPr>
            <p:nvPr userDrawn="1"/>
          </p:nvSpPr>
          <p:spPr bwMode="auto">
            <a:xfrm>
              <a:off x="7608888" y="4745038"/>
              <a:ext cx="39688" cy="39688"/>
            </a:xfrm>
            <a:custGeom>
              <a:avLst/>
              <a:gdLst>
                <a:gd name="T0" fmla="*/ 58 w 62"/>
                <a:gd name="T1" fmla="*/ 2 h 62"/>
                <a:gd name="T2" fmla="*/ 57 w 62"/>
                <a:gd name="T3" fmla="*/ 6 h 62"/>
                <a:gd name="T4" fmla="*/ 7 w 62"/>
                <a:gd name="T5" fmla="*/ 4 h 62"/>
                <a:gd name="T6" fmla="*/ 3 w 62"/>
                <a:gd name="T7" fmla="*/ 0 h 62"/>
                <a:gd name="T8" fmla="*/ 0 w 62"/>
                <a:gd name="T9" fmla="*/ 0 h 62"/>
                <a:gd name="T10" fmla="*/ 0 w 62"/>
                <a:gd name="T11" fmla="*/ 31 h 62"/>
                <a:gd name="T12" fmla="*/ 32 w 62"/>
                <a:gd name="T13" fmla="*/ 62 h 62"/>
                <a:gd name="T14" fmla="*/ 61 w 62"/>
                <a:gd name="T15" fmla="*/ 28 h 62"/>
                <a:gd name="T16" fmla="*/ 62 w 62"/>
                <a:gd name="T17" fmla="*/ 2 h 62"/>
                <a:gd name="T18" fmla="*/ 58 w 62"/>
                <a:gd name="T19" fmla="*/ 2 h 62"/>
                <a:gd name="T20" fmla="*/ 52 w 62"/>
                <a:gd name="T21" fmla="*/ 32 h 62"/>
                <a:gd name="T22" fmla="*/ 32 w 62"/>
                <a:gd name="T23" fmla="*/ 49 h 62"/>
                <a:gd name="T24" fmla="*/ 7 w 62"/>
                <a:gd name="T25" fmla="*/ 29 h 62"/>
                <a:gd name="T26" fmla="*/ 7 w 62"/>
                <a:gd name="T27" fmla="*/ 17 h 62"/>
                <a:gd name="T28" fmla="*/ 53 w 62"/>
                <a:gd name="T29" fmla="*/ 19 h 62"/>
                <a:gd name="T30" fmla="*/ 52 w 62"/>
                <a:gd name="T31"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62">
                  <a:moveTo>
                    <a:pt x="58" y="2"/>
                  </a:moveTo>
                  <a:cubicBezTo>
                    <a:pt x="57" y="6"/>
                    <a:pt x="57" y="6"/>
                    <a:pt x="57" y="6"/>
                  </a:cubicBezTo>
                  <a:cubicBezTo>
                    <a:pt x="7" y="4"/>
                    <a:pt x="7" y="4"/>
                    <a:pt x="7" y="4"/>
                  </a:cubicBezTo>
                  <a:cubicBezTo>
                    <a:pt x="3" y="0"/>
                    <a:pt x="3" y="0"/>
                    <a:pt x="3" y="0"/>
                  </a:cubicBezTo>
                  <a:cubicBezTo>
                    <a:pt x="0" y="0"/>
                    <a:pt x="0" y="0"/>
                    <a:pt x="0" y="0"/>
                  </a:cubicBezTo>
                  <a:cubicBezTo>
                    <a:pt x="0" y="31"/>
                    <a:pt x="0" y="31"/>
                    <a:pt x="0" y="31"/>
                  </a:cubicBezTo>
                  <a:cubicBezTo>
                    <a:pt x="0" y="45"/>
                    <a:pt x="13" y="62"/>
                    <a:pt x="32" y="62"/>
                  </a:cubicBezTo>
                  <a:cubicBezTo>
                    <a:pt x="51" y="61"/>
                    <a:pt x="59" y="44"/>
                    <a:pt x="61" y="28"/>
                  </a:cubicBezTo>
                  <a:cubicBezTo>
                    <a:pt x="62" y="2"/>
                    <a:pt x="62" y="2"/>
                    <a:pt x="62" y="2"/>
                  </a:cubicBezTo>
                  <a:lnTo>
                    <a:pt x="58" y="2"/>
                  </a:lnTo>
                  <a:close/>
                  <a:moveTo>
                    <a:pt x="52" y="32"/>
                  </a:moveTo>
                  <a:cubicBezTo>
                    <a:pt x="51" y="39"/>
                    <a:pt x="43" y="48"/>
                    <a:pt x="32" y="49"/>
                  </a:cubicBezTo>
                  <a:cubicBezTo>
                    <a:pt x="18" y="49"/>
                    <a:pt x="8" y="38"/>
                    <a:pt x="7" y="29"/>
                  </a:cubicBezTo>
                  <a:cubicBezTo>
                    <a:pt x="7" y="20"/>
                    <a:pt x="7" y="17"/>
                    <a:pt x="7" y="17"/>
                  </a:cubicBezTo>
                  <a:cubicBezTo>
                    <a:pt x="53" y="19"/>
                    <a:pt x="53" y="19"/>
                    <a:pt x="53" y="19"/>
                  </a:cubicBezTo>
                  <a:cubicBezTo>
                    <a:pt x="53" y="24"/>
                    <a:pt x="54" y="27"/>
                    <a:pt x="52"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36" name="Freeform 35"/>
            <p:cNvSpPr>
              <a:spLocks/>
            </p:cNvSpPr>
            <p:nvPr userDrawn="1"/>
          </p:nvSpPr>
          <p:spPr bwMode="auto">
            <a:xfrm>
              <a:off x="7621588" y="4824413"/>
              <a:ext cx="41275" cy="26988"/>
            </a:xfrm>
            <a:custGeom>
              <a:avLst/>
              <a:gdLst>
                <a:gd name="T0" fmla="*/ 0 w 26"/>
                <a:gd name="T1" fmla="*/ 9 h 17"/>
                <a:gd name="T2" fmla="*/ 4 w 26"/>
                <a:gd name="T3" fmla="*/ 17 h 17"/>
                <a:gd name="T4" fmla="*/ 5 w 26"/>
                <a:gd name="T5" fmla="*/ 16 h 17"/>
                <a:gd name="T6" fmla="*/ 4 w 26"/>
                <a:gd name="T7" fmla="*/ 14 h 17"/>
                <a:gd name="T8" fmla="*/ 23 w 26"/>
                <a:gd name="T9" fmla="*/ 6 h 17"/>
                <a:gd name="T10" fmla="*/ 24 w 26"/>
                <a:gd name="T11" fmla="*/ 7 h 17"/>
                <a:gd name="T12" fmla="*/ 26 w 26"/>
                <a:gd name="T13" fmla="*/ 6 h 17"/>
                <a:gd name="T14" fmla="*/ 22 w 26"/>
                <a:gd name="T15" fmla="*/ 0 h 17"/>
                <a:gd name="T16" fmla="*/ 21 w 26"/>
                <a:gd name="T17" fmla="*/ 0 h 17"/>
                <a:gd name="T18" fmla="*/ 21 w 26"/>
                <a:gd name="T19" fmla="*/ 2 h 17"/>
                <a:gd name="T20" fmla="*/ 3 w 26"/>
                <a:gd name="T21" fmla="*/ 10 h 17"/>
                <a:gd name="T22" fmla="*/ 1 w 26"/>
                <a:gd name="T23" fmla="*/ 9 h 17"/>
                <a:gd name="T24" fmla="*/ 0 w 26"/>
                <a:gd name="T2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7">
                  <a:moveTo>
                    <a:pt x="0" y="9"/>
                  </a:moveTo>
                  <a:lnTo>
                    <a:pt x="4" y="17"/>
                  </a:lnTo>
                  <a:lnTo>
                    <a:pt x="5" y="16"/>
                  </a:lnTo>
                  <a:lnTo>
                    <a:pt x="4" y="14"/>
                  </a:lnTo>
                  <a:lnTo>
                    <a:pt x="23" y="6"/>
                  </a:lnTo>
                  <a:lnTo>
                    <a:pt x="24" y="7"/>
                  </a:lnTo>
                  <a:lnTo>
                    <a:pt x="26" y="6"/>
                  </a:lnTo>
                  <a:lnTo>
                    <a:pt x="22" y="0"/>
                  </a:lnTo>
                  <a:lnTo>
                    <a:pt x="21" y="0"/>
                  </a:lnTo>
                  <a:lnTo>
                    <a:pt x="21" y="2"/>
                  </a:lnTo>
                  <a:lnTo>
                    <a:pt x="3" y="10"/>
                  </a:lnTo>
                  <a:lnTo>
                    <a:pt x="1" y="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37" name="Freeform 36"/>
            <p:cNvSpPr>
              <a:spLocks/>
            </p:cNvSpPr>
            <p:nvPr userDrawn="1"/>
          </p:nvSpPr>
          <p:spPr bwMode="auto">
            <a:xfrm>
              <a:off x="7612063" y="4787900"/>
              <a:ext cx="42863" cy="41275"/>
            </a:xfrm>
            <a:custGeom>
              <a:avLst/>
              <a:gdLst>
                <a:gd name="T0" fmla="*/ 31 w 67"/>
                <a:gd name="T1" fmla="*/ 60 h 65"/>
                <a:gd name="T2" fmla="*/ 31 w 67"/>
                <a:gd name="T3" fmla="*/ 62 h 65"/>
                <a:gd name="T4" fmla="*/ 17 w 67"/>
                <a:gd name="T5" fmla="*/ 65 h 65"/>
                <a:gd name="T6" fmla="*/ 5 w 67"/>
                <a:gd name="T7" fmla="*/ 45 h 65"/>
                <a:gd name="T8" fmla="*/ 26 w 67"/>
                <a:gd name="T9" fmla="*/ 7 h 65"/>
                <a:gd name="T10" fmla="*/ 65 w 67"/>
                <a:gd name="T11" fmla="*/ 32 h 65"/>
                <a:gd name="T12" fmla="*/ 67 w 67"/>
                <a:gd name="T13" fmla="*/ 47 h 65"/>
                <a:gd name="T14" fmla="*/ 55 w 67"/>
                <a:gd name="T15" fmla="*/ 50 h 65"/>
                <a:gd name="T16" fmla="*/ 54 w 67"/>
                <a:gd name="T17" fmla="*/ 48 h 65"/>
                <a:gd name="T18" fmla="*/ 58 w 67"/>
                <a:gd name="T19" fmla="*/ 31 h 65"/>
                <a:gd name="T20" fmla="*/ 36 w 67"/>
                <a:gd name="T21" fmla="*/ 19 h 65"/>
                <a:gd name="T22" fmla="*/ 43 w 67"/>
                <a:gd name="T23" fmla="*/ 48 h 65"/>
                <a:gd name="T24" fmla="*/ 48 w 67"/>
                <a:gd name="T25" fmla="*/ 50 h 65"/>
                <a:gd name="T26" fmla="*/ 48 w 67"/>
                <a:gd name="T27" fmla="*/ 52 h 65"/>
                <a:gd name="T28" fmla="*/ 35 w 67"/>
                <a:gd name="T29" fmla="*/ 56 h 65"/>
                <a:gd name="T30" fmla="*/ 34 w 67"/>
                <a:gd name="T31" fmla="*/ 53 h 65"/>
                <a:gd name="T32" fmla="*/ 36 w 67"/>
                <a:gd name="T33" fmla="*/ 50 h 65"/>
                <a:gd name="T34" fmla="*/ 28 w 67"/>
                <a:gd name="T35" fmla="*/ 22 h 65"/>
                <a:gd name="T36" fmla="*/ 11 w 67"/>
                <a:gd name="T37" fmla="*/ 44 h 65"/>
                <a:gd name="T38" fmla="*/ 31 w 67"/>
                <a:gd name="T39"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1" y="60"/>
                  </a:moveTo>
                  <a:cubicBezTo>
                    <a:pt x="31" y="62"/>
                    <a:pt x="31" y="62"/>
                    <a:pt x="31" y="62"/>
                  </a:cubicBezTo>
                  <a:cubicBezTo>
                    <a:pt x="17" y="65"/>
                    <a:pt x="17" y="65"/>
                    <a:pt x="17" y="65"/>
                  </a:cubicBezTo>
                  <a:cubicBezTo>
                    <a:pt x="10" y="60"/>
                    <a:pt x="6" y="54"/>
                    <a:pt x="5" y="45"/>
                  </a:cubicBezTo>
                  <a:cubicBezTo>
                    <a:pt x="0" y="29"/>
                    <a:pt x="5" y="13"/>
                    <a:pt x="26" y="7"/>
                  </a:cubicBezTo>
                  <a:cubicBezTo>
                    <a:pt x="51" y="0"/>
                    <a:pt x="60" y="14"/>
                    <a:pt x="65" y="32"/>
                  </a:cubicBezTo>
                  <a:cubicBezTo>
                    <a:pt x="66" y="37"/>
                    <a:pt x="66" y="41"/>
                    <a:pt x="67" y="47"/>
                  </a:cubicBezTo>
                  <a:cubicBezTo>
                    <a:pt x="55" y="50"/>
                    <a:pt x="55" y="50"/>
                    <a:pt x="55" y="50"/>
                  </a:cubicBezTo>
                  <a:cubicBezTo>
                    <a:pt x="54" y="48"/>
                    <a:pt x="54" y="48"/>
                    <a:pt x="54" y="48"/>
                  </a:cubicBezTo>
                  <a:cubicBezTo>
                    <a:pt x="58" y="44"/>
                    <a:pt x="60" y="37"/>
                    <a:pt x="58" y="31"/>
                  </a:cubicBezTo>
                  <a:cubicBezTo>
                    <a:pt x="56" y="21"/>
                    <a:pt x="45" y="16"/>
                    <a:pt x="36" y="19"/>
                  </a:cubicBezTo>
                  <a:cubicBezTo>
                    <a:pt x="43" y="48"/>
                    <a:pt x="43" y="48"/>
                    <a:pt x="43" y="48"/>
                  </a:cubicBezTo>
                  <a:cubicBezTo>
                    <a:pt x="48" y="50"/>
                    <a:pt x="48" y="50"/>
                    <a:pt x="48" y="50"/>
                  </a:cubicBezTo>
                  <a:cubicBezTo>
                    <a:pt x="48" y="52"/>
                    <a:pt x="48" y="52"/>
                    <a:pt x="48" y="52"/>
                  </a:cubicBezTo>
                  <a:cubicBezTo>
                    <a:pt x="35" y="56"/>
                    <a:pt x="35" y="56"/>
                    <a:pt x="35" y="56"/>
                  </a:cubicBezTo>
                  <a:cubicBezTo>
                    <a:pt x="34" y="53"/>
                    <a:pt x="34" y="53"/>
                    <a:pt x="34" y="53"/>
                  </a:cubicBezTo>
                  <a:cubicBezTo>
                    <a:pt x="36" y="50"/>
                    <a:pt x="36" y="50"/>
                    <a:pt x="36" y="50"/>
                  </a:cubicBezTo>
                  <a:cubicBezTo>
                    <a:pt x="28" y="22"/>
                    <a:pt x="28" y="22"/>
                    <a:pt x="28" y="22"/>
                  </a:cubicBezTo>
                  <a:cubicBezTo>
                    <a:pt x="17" y="22"/>
                    <a:pt x="9" y="33"/>
                    <a:pt x="11" y="44"/>
                  </a:cubicBezTo>
                  <a:cubicBezTo>
                    <a:pt x="13" y="51"/>
                    <a:pt x="21" y="59"/>
                    <a:pt x="31" y="6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38" name="Freeform 37"/>
            <p:cNvSpPr>
              <a:spLocks/>
            </p:cNvSpPr>
            <p:nvPr userDrawn="1"/>
          </p:nvSpPr>
          <p:spPr bwMode="auto">
            <a:xfrm>
              <a:off x="7624763" y="4732338"/>
              <a:ext cx="9525" cy="9525"/>
            </a:xfrm>
            <a:custGeom>
              <a:avLst/>
              <a:gdLst>
                <a:gd name="T0" fmla="*/ 1 w 17"/>
                <a:gd name="T1" fmla="*/ 11 h 16"/>
                <a:gd name="T2" fmla="*/ 5 w 17"/>
                <a:gd name="T3" fmla="*/ 1 h 16"/>
                <a:gd name="T4" fmla="*/ 15 w 17"/>
                <a:gd name="T5" fmla="*/ 4 h 16"/>
                <a:gd name="T6" fmla="*/ 11 w 17"/>
                <a:gd name="T7" fmla="*/ 14 h 16"/>
                <a:gd name="T8" fmla="*/ 1 w 17"/>
                <a:gd name="T9" fmla="*/ 11 h 16"/>
              </a:gdLst>
              <a:ahLst/>
              <a:cxnLst>
                <a:cxn ang="0">
                  <a:pos x="T0" y="T1"/>
                </a:cxn>
                <a:cxn ang="0">
                  <a:pos x="T2" y="T3"/>
                </a:cxn>
                <a:cxn ang="0">
                  <a:pos x="T4" y="T5"/>
                </a:cxn>
                <a:cxn ang="0">
                  <a:pos x="T6" y="T7"/>
                </a:cxn>
                <a:cxn ang="0">
                  <a:pos x="T8" y="T9"/>
                </a:cxn>
              </a:cxnLst>
              <a:rect l="0" t="0" r="r" b="b"/>
              <a:pathLst>
                <a:path w="17" h="16">
                  <a:moveTo>
                    <a:pt x="1" y="11"/>
                  </a:moveTo>
                  <a:cubicBezTo>
                    <a:pt x="0" y="7"/>
                    <a:pt x="1" y="3"/>
                    <a:pt x="5" y="1"/>
                  </a:cubicBezTo>
                  <a:cubicBezTo>
                    <a:pt x="9" y="0"/>
                    <a:pt x="13" y="1"/>
                    <a:pt x="15" y="4"/>
                  </a:cubicBezTo>
                  <a:cubicBezTo>
                    <a:pt x="17" y="7"/>
                    <a:pt x="15" y="12"/>
                    <a:pt x="11" y="14"/>
                  </a:cubicBezTo>
                  <a:cubicBezTo>
                    <a:pt x="7" y="16"/>
                    <a:pt x="3" y="14"/>
                    <a:pt x="1"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39" name="Freeform 38"/>
            <p:cNvSpPr>
              <a:spLocks/>
            </p:cNvSpPr>
            <p:nvPr userDrawn="1"/>
          </p:nvSpPr>
          <p:spPr bwMode="auto">
            <a:xfrm>
              <a:off x="7650163" y="4846638"/>
              <a:ext cx="9525" cy="9525"/>
            </a:xfrm>
            <a:custGeom>
              <a:avLst/>
              <a:gdLst>
                <a:gd name="T0" fmla="*/ 1 w 15"/>
                <a:gd name="T1" fmla="*/ 11 h 16"/>
                <a:gd name="T2" fmla="*/ 3 w 15"/>
                <a:gd name="T3" fmla="*/ 2 h 16"/>
                <a:gd name="T4" fmla="*/ 14 w 15"/>
                <a:gd name="T5" fmla="*/ 6 h 16"/>
                <a:gd name="T6" fmla="*/ 10 w 15"/>
                <a:gd name="T7" fmla="*/ 15 h 16"/>
                <a:gd name="T8" fmla="*/ 1 w 15"/>
                <a:gd name="T9" fmla="*/ 11 h 16"/>
              </a:gdLst>
              <a:ahLst/>
              <a:cxnLst>
                <a:cxn ang="0">
                  <a:pos x="T0" y="T1"/>
                </a:cxn>
                <a:cxn ang="0">
                  <a:pos x="T2" y="T3"/>
                </a:cxn>
                <a:cxn ang="0">
                  <a:pos x="T4" y="T5"/>
                </a:cxn>
                <a:cxn ang="0">
                  <a:pos x="T6" y="T7"/>
                </a:cxn>
                <a:cxn ang="0">
                  <a:pos x="T8" y="T9"/>
                </a:cxn>
              </a:cxnLst>
              <a:rect l="0" t="0" r="r" b="b"/>
              <a:pathLst>
                <a:path w="15" h="16">
                  <a:moveTo>
                    <a:pt x="1" y="11"/>
                  </a:moveTo>
                  <a:cubicBezTo>
                    <a:pt x="0" y="8"/>
                    <a:pt x="1" y="3"/>
                    <a:pt x="3" y="2"/>
                  </a:cubicBezTo>
                  <a:cubicBezTo>
                    <a:pt x="6" y="0"/>
                    <a:pt x="11" y="2"/>
                    <a:pt x="14" y="6"/>
                  </a:cubicBezTo>
                  <a:cubicBezTo>
                    <a:pt x="15" y="9"/>
                    <a:pt x="14" y="13"/>
                    <a:pt x="10" y="15"/>
                  </a:cubicBezTo>
                  <a:cubicBezTo>
                    <a:pt x="7" y="16"/>
                    <a:pt x="3" y="15"/>
                    <a:pt x="1"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40" name="Freeform 39"/>
            <p:cNvSpPr>
              <a:spLocks/>
            </p:cNvSpPr>
            <p:nvPr userDrawn="1"/>
          </p:nvSpPr>
          <p:spPr bwMode="auto">
            <a:xfrm>
              <a:off x="7870826" y="4930775"/>
              <a:ext cx="11113" cy="11113"/>
            </a:xfrm>
            <a:custGeom>
              <a:avLst/>
              <a:gdLst>
                <a:gd name="T0" fmla="*/ 2 w 16"/>
                <a:gd name="T1" fmla="*/ 11 h 16"/>
                <a:gd name="T2" fmla="*/ 6 w 16"/>
                <a:gd name="T3" fmla="*/ 1 h 16"/>
                <a:gd name="T4" fmla="*/ 15 w 16"/>
                <a:gd name="T5" fmla="*/ 5 h 16"/>
                <a:gd name="T6" fmla="*/ 11 w 16"/>
                <a:gd name="T7" fmla="*/ 14 h 16"/>
                <a:gd name="T8" fmla="*/ 2 w 16"/>
                <a:gd name="T9" fmla="*/ 11 h 16"/>
              </a:gdLst>
              <a:ahLst/>
              <a:cxnLst>
                <a:cxn ang="0">
                  <a:pos x="T0" y="T1"/>
                </a:cxn>
                <a:cxn ang="0">
                  <a:pos x="T2" y="T3"/>
                </a:cxn>
                <a:cxn ang="0">
                  <a:pos x="T4" y="T5"/>
                </a:cxn>
                <a:cxn ang="0">
                  <a:pos x="T6" y="T7"/>
                </a:cxn>
                <a:cxn ang="0">
                  <a:pos x="T8" y="T9"/>
                </a:cxn>
              </a:cxnLst>
              <a:rect l="0" t="0" r="r" b="b"/>
              <a:pathLst>
                <a:path w="16" h="16">
                  <a:moveTo>
                    <a:pt x="2" y="11"/>
                  </a:moveTo>
                  <a:cubicBezTo>
                    <a:pt x="0" y="7"/>
                    <a:pt x="2" y="3"/>
                    <a:pt x="6" y="1"/>
                  </a:cubicBezTo>
                  <a:cubicBezTo>
                    <a:pt x="9" y="0"/>
                    <a:pt x="13" y="1"/>
                    <a:pt x="15" y="5"/>
                  </a:cubicBezTo>
                  <a:cubicBezTo>
                    <a:pt x="16" y="8"/>
                    <a:pt x="15" y="12"/>
                    <a:pt x="11" y="14"/>
                  </a:cubicBezTo>
                  <a:cubicBezTo>
                    <a:pt x="8" y="16"/>
                    <a:pt x="4" y="14"/>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41" name="Freeform 40"/>
            <p:cNvSpPr>
              <a:spLocks/>
            </p:cNvSpPr>
            <p:nvPr userDrawn="1"/>
          </p:nvSpPr>
          <p:spPr bwMode="auto">
            <a:xfrm>
              <a:off x="7627938" y="4665663"/>
              <a:ext cx="39688" cy="28575"/>
            </a:xfrm>
            <a:custGeom>
              <a:avLst/>
              <a:gdLst>
                <a:gd name="T0" fmla="*/ 4 w 25"/>
                <a:gd name="T1" fmla="*/ 0 h 18"/>
                <a:gd name="T2" fmla="*/ 0 w 25"/>
                <a:gd name="T3" fmla="*/ 8 h 18"/>
                <a:gd name="T4" fmla="*/ 1 w 25"/>
                <a:gd name="T5" fmla="*/ 9 h 18"/>
                <a:gd name="T6" fmla="*/ 3 w 25"/>
                <a:gd name="T7" fmla="*/ 7 h 18"/>
                <a:gd name="T8" fmla="*/ 20 w 25"/>
                <a:gd name="T9" fmla="*/ 16 h 18"/>
                <a:gd name="T10" fmla="*/ 20 w 25"/>
                <a:gd name="T11" fmla="*/ 18 h 18"/>
                <a:gd name="T12" fmla="*/ 22 w 25"/>
                <a:gd name="T13" fmla="*/ 18 h 18"/>
                <a:gd name="T14" fmla="*/ 25 w 25"/>
                <a:gd name="T15" fmla="*/ 12 h 18"/>
                <a:gd name="T16" fmla="*/ 24 w 25"/>
                <a:gd name="T17" fmla="*/ 11 h 18"/>
                <a:gd name="T18" fmla="*/ 22 w 25"/>
                <a:gd name="T19" fmla="*/ 12 h 18"/>
                <a:gd name="T20" fmla="*/ 5 w 25"/>
                <a:gd name="T21" fmla="*/ 3 h 18"/>
                <a:gd name="T22" fmla="*/ 5 w 25"/>
                <a:gd name="T23" fmla="*/ 1 h 18"/>
                <a:gd name="T24" fmla="*/ 4 w 25"/>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4" y="0"/>
                  </a:moveTo>
                  <a:lnTo>
                    <a:pt x="0" y="8"/>
                  </a:lnTo>
                  <a:lnTo>
                    <a:pt x="1" y="9"/>
                  </a:lnTo>
                  <a:lnTo>
                    <a:pt x="3" y="7"/>
                  </a:lnTo>
                  <a:lnTo>
                    <a:pt x="20" y="16"/>
                  </a:lnTo>
                  <a:lnTo>
                    <a:pt x="20" y="18"/>
                  </a:lnTo>
                  <a:lnTo>
                    <a:pt x="22" y="18"/>
                  </a:lnTo>
                  <a:lnTo>
                    <a:pt x="25" y="12"/>
                  </a:lnTo>
                  <a:lnTo>
                    <a:pt x="24" y="11"/>
                  </a:lnTo>
                  <a:lnTo>
                    <a:pt x="22" y="12"/>
                  </a:lnTo>
                  <a:lnTo>
                    <a:pt x="5" y="3"/>
                  </a:lnTo>
                  <a:lnTo>
                    <a:pt x="5"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42" name="Freeform 41"/>
            <p:cNvSpPr>
              <a:spLocks/>
            </p:cNvSpPr>
            <p:nvPr userDrawn="1"/>
          </p:nvSpPr>
          <p:spPr bwMode="auto">
            <a:xfrm>
              <a:off x="7613651" y="4684713"/>
              <a:ext cx="46038" cy="44450"/>
            </a:xfrm>
            <a:custGeom>
              <a:avLst/>
              <a:gdLst>
                <a:gd name="T0" fmla="*/ 24 w 29"/>
                <a:gd name="T1" fmla="*/ 23 h 28"/>
                <a:gd name="T2" fmla="*/ 23 w 29"/>
                <a:gd name="T3" fmla="*/ 22 h 28"/>
                <a:gd name="T4" fmla="*/ 22 w 29"/>
                <a:gd name="T5" fmla="*/ 23 h 28"/>
                <a:gd name="T6" fmla="*/ 9 w 29"/>
                <a:gd name="T7" fmla="*/ 20 h 28"/>
                <a:gd name="T8" fmla="*/ 27 w 29"/>
                <a:gd name="T9" fmla="*/ 13 h 28"/>
                <a:gd name="T10" fmla="*/ 29 w 29"/>
                <a:gd name="T11" fmla="*/ 9 h 28"/>
                <a:gd name="T12" fmla="*/ 28 w 29"/>
                <a:gd name="T13" fmla="*/ 8 h 28"/>
                <a:gd name="T14" fmla="*/ 27 w 29"/>
                <a:gd name="T15" fmla="*/ 9 h 28"/>
                <a:gd name="T16" fmla="*/ 9 w 29"/>
                <a:gd name="T17" fmla="*/ 2 h 28"/>
                <a:gd name="T18" fmla="*/ 9 w 29"/>
                <a:gd name="T19" fmla="*/ 0 h 28"/>
                <a:gd name="T20" fmla="*/ 7 w 29"/>
                <a:gd name="T21" fmla="*/ 0 h 28"/>
                <a:gd name="T22" fmla="*/ 5 w 29"/>
                <a:gd name="T23" fmla="*/ 6 h 28"/>
                <a:gd name="T24" fmla="*/ 7 w 29"/>
                <a:gd name="T25" fmla="*/ 6 h 28"/>
                <a:gd name="T26" fmla="*/ 8 w 29"/>
                <a:gd name="T27" fmla="*/ 6 h 28"/>
                <a:gd name="T28" fmla="*/ 21 w 29"/>
                <a:gd name="T29" fmla="*/ 11 h 28"/>
                <a:gd name="T30" fmla="*/ 1 w 29"/>
                <a:gd name="T31" fmla="*/ 18 h 28"/>
                <a:gd name="T32" fmla="*/ 0 w 29"/>
                <a:gd name="T33" fmla="*/ 22 h 28"/>
                <a:gd name="T34" fmla="*/ 21 w 29"/>
                <a:gd name="T35" fmla="*/ 26 h 28"/>
                <a:gd name="T36" fmla="*/ 22 w 29"/>
                <a:gd name="T37" fmla="*/ 27 h 28"/>
                <a:gd name="T38" fmla="*/ 23 w 29"/>
                <a:gd name="T39" fmla="*/ 28 h 28"/>
                <a:gd name="T40" fmla="*/ 24 w 29"/>
                <a:gd name="T41"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8">
                  <a:moveTo>
                    <a:pt x="24" y="23"/>
                  </a:moveTo>
                  <a:lnTo>
                    <a:pt x="23" y="22"/>
                  </a:lnTo>
                  <a:lnTo>
                    <a:pt x="22" y="23"/>
                  </a:lnTo>
                  <a:lnTo>
                    <a:pt x="9" y="20"/>
                  </a:lnTo>
                  <a:lnTo>
                    <a:pt x="27" y="13"/>
                  </a:lnTo>
                  <a:lnTo>
                    <a:pt x="29" y="9"/>
                  </a:lnTo>
                  <a:lnTo>
                    <a:pt x="28" y="8"/>
                  </a:lnTo>
                  <a:lnTo>
                    <a:pt x="27" y="9"/>
                  </a:lnTo>
                  <a:lnTo>
                    <a:pt x="9" y="2"/>
                  </a:lnTo>
                  <a:lnTo>
                    <a:pt x="9" y="0"/>
                  </a:lnTo>
                  <a:lnTo>
                    <a:pt x="7" y="0"/>
                  </a:lnTo>
                  <a:lnTo>
                    <a:pt x="5" y="6"/>
                  </a:lnTo>
                  <a:lnTo>
                    <a:pt x="7" y="6"/>
                  </a:lnTo>
                  <a:lnTo>
                    <a:pt x="8" y="6"/>
                  </a:lnTo>
                  <a:lnTo>
                    <a:pt x="21" y="11"/>
                  </a:lnTo>
                  <a:lnTo>
                    <a:pt x="1" y="18"/>
                  </a:lnTo>
                  <a:lnTo>
                    <a:pt x="0" y="22"/>
                  </a:lnTo>
                  <a:lnTo>
                    <a:pt x="21" y="26"/>
                  </a:lnTo>
                  <a:lnTo>
                    <a:pt x="22" y="27"/>
                  </a:lnTo>
                  <a:lnTo>
                    <a:pt x="23" y="28"/>
                  </a:lnTo>
                  <a:lnTo>
                    <a:pt x="2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43" name="Freeform 42"/>
            <p:cNvSpPr>
              <a:spLocks noEditPoints="1"/>
            </p:cNvSpPr>
            <p:nvPr userDrawn="1"/>
          </p:nvSpPr>
          <p:spPr bwMode="auto">
            <a:xfrm>
              <a:off x="7677151" y="4889500"/>
              <a:ext cx="39688" cy="39688"/>
            </a:xfrm>
            <a:custGeom>
              <a:avLst/>
              <a:gdLst>
                <a:gd name="T0" fmla="*/ 63 w 63"/>
                <a:gd name="T1" fmla="*/ 30 h 63"/>
                <a:gd name="T2" fmla="*/ 63 w 63"/>
                <a:gd name="T3" fmla="*/ 30 h 63"/>
                <a:gd name="T4" fmla="*/ 56 w 63"/>
                <a:gd name="T5" fmla="*/ 9 h 63"/>
                <a:gd name="T6" fmla="*/ 55 w 63"/>
                <a:gd name="T7" fmla="*/ 8 h 63"/>
                <a:gd name="T8" fmla="*/ 55 w 63"/>
                <a:gd name="T9" fmla="*/ 7 h 63"/>
                <a:gd name="T10" fmla="*/ 55 w 63"/>
                <a:gd name="T11" fmla="*/ 7 h 63"/>
                <a:gd name="T12" fmla="*/ 54 w 63"/>
                <a:gd name="T13" fmla="*/ 7 h 63"/>
                <a:gd name="T14" fmla="*/ 54 w 63"/>
                <a:gd name="T15" fmla="*/ 6 h 63"/>
                <a:gd name="T16" fmla="*/ 32 w 63"/>
                <a:gd name="T17" fmla="*/ 0 h 63"/>
                <a:gd name="T18" fmla="*/ 9 w 63"/>
                <a:gd name="T19" fmla="*/ 14 h 63"/>
                <a:gd name="T20" fmla="*/ 11 w 63"/>
                <a:gd name="T21" fmla="*/ 53 h 63"/>
                <a:gd name="T22" fmla="*/ 11 w 63"/>
                <a:gd name="T23" fmla="*/ 53 h 63"/>
                <a:gd name="T24" fmla="*/ 11 w 63"/>
                <a:gd name="T25" fmla="*/ 53 h 63"/>
                <a:gd name="T26" fmla="*/ 11 w 63"/>
                <a:gd name="T27" fmla="*/ 53 h 63"/>
                <a:gd name="T28" fmla="*/ 11 w 63"/>
                <a:gd name="T29" fmla="*/ 53 h 63"/>
                <a:gd name="T30" fmla="*/ 51 w 63"/>
                <a:gd name="T31" fmla="*/ 53 h 63"/>
                <a:gd name="T32" fmla="*/ 63 w 63"/>
                <a:gd name="T33" fmla="*/ 30 h 63"/>
                <a:gd name="T34" fmla="*/ 43 w 63"/>
                <a:gd name="T35" fmla="*/ 41 h 63"/>
                <a:gd name="T36" fmla="*/ 26 w 63"/>
                <a:gd name="T37" fmla="*/ 50 h 63"/>
                <a:gd name="T38" fmla="*/ 17 w 63"/>
                <a:gd name="T39" fmla="*/ 47 h 63"/>
                <a:gd name="T40" fmla="*/ 16 w 63"/>
                <a:gd name="T41" fmla="*/ 46 h 63"/>
                <a:gd name="T42" fmla="*/ 13 w 63"/>
                <a:gd name="T43" fmla="*/ 38 h 63"/>
                <a:gd name="T44" fmla="*/ 22 w 63"/>
                <a:gd name="T45" fmla="*/ 19 h 63"/>
                <a:gd name="T46" fmla="*/ 48 w 63"/>
                <a:gd name="T47" fmla="*/ 12 h 63"/>
                <a:gd name="T48" fmla="*/ 50 w 63"/>
                <a:gd name="T49" fmla="*/ 12 h 63"/>
                <a:gd name="T50" fmla="*/ 43 w 63"/>
                <a:gd name="T51"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63">
                  <a:moveTo>
                    <a:pt x="63" y="30"/>
                  </a:moveTo>
                  <a:cubicBezTo>
                    <a:pt x="63" y="30"/>
                    <a:pt x="63" y="30"/>
                    <a:pt x="63" y="30"/>
                  </a:cubicBezTo>
                  <a:cubicBezTo>
                    <a:pt x="63" y="21"/>
                    <a:pt x="62" y="14"/>
                    <a:pt x="56" y="9"/>
                  </a:cubicBezTo>
                  <a:cubicBezTo>
                    <a:pt x="55" y="8"/>
                    <a:pt x="55" y="8"/>
                    <a:pt x="55" y="8"/>
                  </a:cubicBezTo>
                  <a:cubicBezTo>
                    <a:pt x="55" y="7"/>
                    <a:pt x="55" y="7"/>
                    <a:pt x="55" y="7"/>
                  </a:cubicBezTo>
                  <a:cubicBezTo>
                    <a:pt x="55" y="7"/>
                    <a:pt x="55" y="7"/>
                    <a:pt x="55" y="7"/>
                  </a:cubicBezTo>
                  <a:cubicBezTo>
                    <a:pt x="54" y="7"/>
                    <a:pt x="54" y="7"/>
                    <a:pt x="54" y="7"/>
                  </a:cubicBezTo>
                  <a:cubicBezTo>
                    <a:pt x="54" y="6"/>
                    <a:pt x="54" y="6"/>
                    <a:pt x="54" y="6"/>
                  </a:cubicBezTo>
                  <a:cubicBezTo>
                    <a:pt x="48" y="1"/>
                    <a:pt x="40" y="0"/>
                    <a:pt x="32" y="0"/>
                  </a:cubicBezTo>
                  <a:cubicBezTo>
                    <a:pt x="23" y="1"/>
                    <a:pt x="15" y="6"/>
                    <a:pt x="9" y="14"/>
                  </a:cubicBezTo>
                  <a:cubicBezTo>
                    <a:pt x="0" y="26"/>
                    <a:pt x="0" y="41"/>
                    <a:pt x="11" y="53"/>
                  </a:cubicBezTo>
                  <a:cubicBezTo>
                    <a:pt x="11" y="53"/>
                    <a:pt x="11" y="53"/>
                    <a:pt x="11" y="53"/>
                  </a:cubicBezTo>
                  <a:cubicBezTo>
                    <a:pt x="11" y="53"/>
                    <a:pt x="11" y="53"/>
                    <a:pt x="11" y="53"/>
                  </a:cubicBezTo>
                  <a:cubicBezTo>
                    <a:pt x="11" y="53"/>
                    <a:pt x="11" y="53"/>
                    <a:pt x="11" y="53"/>
                  </a:cubicBezTo>
                  <a:cubicBezTo>
                    <a:pt x="11" y="53"/>
                    <a:pt x="11" y="53"/>
                    <a:pt x="11" y="53"/>
                  </a:cubicBezTo>
                  <a:cubicBezTo>
                    <a:pt x="24" y="63"/>
                    <a:pt x="39" y="62"/>
                    <a:pt x="51" y="53"/>
                  </a:cubicBezTo>
                  <a:cubicBezTo>
                    <a:pt x="58" y="47"/>
                    <a:pt x="62" y="38"/>
                    <a:pt x="63" y="30"/>
                  </a:cubicBezTo>
                  <a:moveTo>
                    <a:pt x="43" y="41"/>
                  </a:moveTo>
                  <a:cubicBezTo>
                    <a:pt x="42" y="43"/>
                    <a:pt x="34" y="50"/>
                    <a:pt x="26" y="50"/>
                  </a:cubicBezTo>
                  <a:cubicBezTo>
                    <a:pt x="23" y="50"/>
                    <a:pt x="20" y="49"/>
                    <a:pt x="17" y="47"/>
                  </a:cubicBezTo>
                  <a:cubicBezTo>
                    <a:pt x="16" y="46"/>
                    <a:pt x="16" y="46"/>
                    <a:pt x="16" y="46"/>
                  </a:cubicBezTo>
                  <a:cubicBezTo>
                    <a:pt x="14" y="44"/>
                    <a:pt x="13" y="41"/>
                    <a:pt x="13" y="38"/>
                  </a:cubicBezTo>
                  <a:cubicBezTo>
                    <a:pt x="12" y="32"/>
                    <a:pt x="18" y="23"/>
                    <a:pt x="22" y="19"/>
                  </a:cubicBezTo>
                  <a:cubicBezTo>
                    <a:pt x="26" y="16"/>
                    <a:pt x="38" y="3"/>
                    <a:pt x="48" y="12"/>
                  </a:cubicBezTo>
                  <a:cubicBezTo>
                    <a:pt x="50" y="12"/>
                    <a:pt x="50" y="12"/>
                    <a:pt x="50" y="12"/>
                  </a:cubicBezTo>
                  <a:cubicBezTo>
                    <a:pt x="59" y="22"/>
                    <a:pt x="46" y="38"/>
                    <a:pt x="43"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44" name="Freeform 43"/>
            <p:cNvSpPr>
              <a:spLocks/>
            </p:cNvSpPr>
            <p:nvPr userDrawn="1"/>
          </p:nvSpPr>
          <p:spPr bwMode="auto">
            <a:xfrm>
              <a:off x="7762876" y="4924425"/>
              <a:ext cx="20638" cy="38100"/>
            </a:xfrm>
            <a:custGeom>
              <a:avLst/>
              <a:gdLst>
                <a:gd name="T0" fmla="*/ 0 w 13"/>
                <a:gd name="T1" fmla="*/ 23 h 24"/>
                <a:gd name="T2" fmla="*/ 8 w 13"/>
                <a:gd name="T3" fmla="*/ 24 h 24"/>
                <a:gd name="T4" fmla="*/ 8 w 13"/>
                <a:gd name="T5" fmla="*/ 24 h 24"/>
                <a:gd name="T6" fmla="*/ 7 w 13"/>
                <a:gd name="T7" fmla="*/ 22 h 24"/>
                <a:gd name="T8" fmla="*/ 11 w 13"/>
                <a:gd name="T9" fmla="*/ 3 h 24"/>
                <a:gd name="T10" fmla="*/ 12 w 13"/>
                <a:gd name="T11" fmla="*/ 3 h 24"/>
                <a:gd name="T12" fmla="*/ 13 w 13"/>
                <a:gd name="T13" fmla="*/ 1 h 24"/>
                <a:gd name="T14" fmla="*/ 5 w 13"/>
                <a:gd name="T15" fmla="*/ 0 h 24"/>
                <a:gd name="T16" fmla="*/ 5 w 13"/>
                <a:gd name="T17" fmla="*/ 1 h 24"/>
                <a:gd name="T18" fmla="*/ 6 w 13"/>
                <a:gd name="T19" fmla="*/ 2 h 24"/>
                <a:gd name="T20" fmla="*/ 3 w 13"/>
                <a:gd name="T21" fmla="*/ 21 h 24"/>
                <a:gd name="T22" fmla="*/ 1 w 13"/>
                <a:gd name="T23" fmla="*/ 22 h 24"/>
                <a:gd name="T24" fmla="*/ 0 w 13"/>
                <a:gd name="T2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4">
                  <a:moveTo>
                    <a:pt x="0" y="23"/>
                  </a:moveTo>
                  <a:lnTo>
                    <a:pt x="8" y="24"/>
                  </a:lnTo>
                  <a:lnTo>
                    <a:pt x="8" y="24"/>
                  </a:lnTo>
                  <a:lnTo>
                    <a:pt x="7" y="22"/>
                  </a:lnTo>
                  <a:lnTo>
                    <a:pt x="11" y="3"/>
                  </a:lnTo>
                  <a:lnTo>
                    <a:pt x="12" y="3"/>
                  </a:lnTo>
                  <a:lnTo>
                    <a:pt x="13" y="1"/>
                  </a:lnTo>
                  <a:lnTo>
                    <a:pt x="5" y="0"/>
                  </a:lnTo>
                  <a:lnTo>
                    <a:pt x="5" y="1"/>
                  </a:lnTo>
                  <a:lnTo>
                    <a:pt x="6" y="2"/>
                  </a:lnTo>
                  <a:lnTo>
                    <a:pt x="3" y="21"/>
                  </a:lnTo>
                  <a:lnTo>
                    <a:pt x="1" y="22"/>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45" name="Freeform 44"/>
            <p:cNvSpPr>
              <a:spLocks/>
            </p:cNvSpPr>
            <p:nvPr userDrawn="1"/>
          </p:nvSpPr>
          <p:spPr bwMode="auto">
            <a:xfrm>
              <a:off x="7824788" y="4922838"/>
              <a:ext cx="42863" cy="42863"/>
            </a:xfrm>
            <a:custGeom>
              <a:avLst/>
              <a:gdLst>
                <a:gd name="T0" fmla="*/ 59 w 66"/>
                <a:gd name="T1" fmla="*/ 37 h 66"/>
                <a:gd name="T2" fmla="*/ 62 w 66"/>
                <a:gd name="T3" fmla="*/ 37 h 66"/>
                <a:gd name="T4" fmla="*/ 66 w 66"/>
                <a:gd name="T5" fmla="*/ 50 h 66"/>
                <a:gd name="T6" fmla="*/ 46 w 66"/>
                <a:gd name="T7" fmla="*/ 62 h 66"/>
                <a:gd name="T8" fmla="*/ 8 w 66"/>
                <a:gd name="T9" fmla="*/ 40 h 66"/>
                <a:gd name="T10" fmla="*/ 33 w 66"/>
                <a:gd name="T11" fmla="*/ 2 h 66"/>
                <a:gd name="T12" fmla="*/ 48 w 66"/>
                <a:gd name="T13" fmla="*/ 0 h 66"/>
                <a:gd name="T14" fmla="*/ 52 w 66"/>
                <a:gd name="T15" fmla="*/ 12 h 66"/>
                <a:gd name="T16" fmla="*/ 49 w 66"/>
                <a:gd name="T17" fmla="*/ 14 h 66"/>
                <a:gd name="T18" fmla="*/ 32 w 66"/>
                <a:gd name="T19" fmla="*/ 9 h 66"/>
                <a:gd name="T20" fmla="*/ 19 w 66"/>
                <a:gd name="T21" fmla="*/ 32 h 66"/>
                <a:gd name="T22" fmla="*/ 48 w 66"/>
                <a:gd name="T23" fmla="*/ 25 h 66"/>
                <a:gd name="T24" fmla="*/ 50 w 66"/>
                <a:gd name="T25" fmla="*/ 20 h 66"/>
                <a:gd name="T26" fmla="*/ 53 w 66"/>
                <a:gd name="T27" fmla="*/ 19 h 66"/>
                <a:gd name="T28" fmla="*/ 57 w 66"/>
                <a:gd name="T29" fmla="*/ 32 h 66"/>
                <a:gd name="T30" fmla="*/ 54 w 66"/>
                <a:gd name="T31" fmla="*/ 33 h 66"/>
                <a:gd name="T32" fmla="*/ 51 w 66"/>
                <a:gd name="T33" fmla="*/ 31 h 66"/>
                <a:gd name="T34" fmla="*/ 22 w 66"/>
                <a:gd name="T35" fmla="*/ 38 h 66"/>
                <a:gd name="T36" fmla="*/ 45 w 66"/>
                <a:gd name="T37" fmla="*/ 55 h 66"/>
                <a:gd name="T38" fmla="*/ 59 w 66"/>
                <a:gd name="T39"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59" y="37"/>
                  </a:moveTo>
                  <a:cubicBezTo>
                    <a:pt x="62" y="37"/>
                    <a:pt x="62" y="37"/>
                    <a:pt x="62" y="37"/>
                  </a:cubicBezTo>
                  <a:cubicBezTo>
                    <a:pt x="66" y="50"/>
                    <a:pt x="66" y="50"/>
                    <a:pt x="66" y="50"/>
                  </a:cubicBezTo>
                  <a:cubicBezTo>
                    <a:pt x="60" y="57"/>
                    <a:pt x="55" y="60"/>
                    <a:pt x="46" y="62"/>
                  </a:cubicBezTo>
                  <a:cubicBezTo>
                    <a:pt x="29" y="66"/>
                    <a:pt x="13" y="62"/>
                    <a:pt x="8" y="40"/>
                  </a:cubicBezTo>
                  <a:cubicBezTo>
                    <a:pt x="0" y="16"/>
                    <a:pt x="16" y="7"/>
                    <a:pt x="33" y="2"/>
                  </a:cubicBezTo>
                  <a:cubicBezTo>
                    <a:pt x="39" y="0"/>
                    <a:pt x="43" y="0"/>
                    <a:pt x="48" y="0"/>
                  </a:cubicBezTo>
                  <a:cubicBezTo>
                    <a:pt x="52" y="12"/>
                    <a:pt x="52" y="12"/>
                    <a:pt x="52" y="12"/>
                  </a:cubicBezTo>
                  <a:cubicBezTo>
                    <a:pt x="49" y="14"/>
                    <a:pt x="49" y="14"/>
                    <a:pt x="49" y="14"/>
                  </a:cubicBezTo>
                  <a:cubicBezTo>
                    <a:pt x="45" y="9"/>
                    <a:pt x="38" y="7"/>
                    <a:pt x="32" y="9"/>
                  </a:cubicBezTo>
                  <a:cubicBezTo>
                    <a:pt x="22" y="11"/>
                    <a:pt x="16" y="22"/>
                    <a:pt x="19" y="32"/>
                  </a:cubicBezTo>
                  <a:cubicBezTo>
                    <a:pt x="48" y="25"/>
                    <a:pt x="48" y="25"/>
                    <a:pt x="48" y="25"/>
                  </a:cubicBezTo>
                  <a:cubicBezTo>
                    <a:pt x="50" y="20"/>
                    <a:pt x="50" y="20"/>
                    <a:pt x="50" y="20"/>
                  </a:cubicBezTo>
                  <a:cubicBezTo>
                    <a:pt x="53" y="19"/>
                    <a:pt x="53" y="19"/>
                    <a:pt x="53" y="19"/>
                  </a:cubicBezTo>
                  <a:cubicBezTo>
                    <a:pt x="57" y="32"/>
                    <a:pt x="57" y="32"/>
                    <a:pt x="57" y="32"/>
                  </a:cubicBezTo>
                  <a:cubicBezTo>
                    <a:pt x="54" y="33"/>
                    <a:pt x="54" y="33"/>
                    <a:pt x="54" y="33"/>
                  </a:cubicBezTo>
                  <a:cubicBezTo>
                    <a:pt x="51" y="31"/>
                    <a:pt x="51" y="31"/>
                    <a:pt x="51" y="31"/>
                  </a:cubicBezTo>
                  <a:cubicBezTo>
                    <a:pt x="22" y="38"/>
                    <a:pt x="22" y="38"/>
                    <a:pt x="22" y="38"/>
                  </a:cubicBezTo>
                  <a:cubicBezTo>
                    <a:pt x="23" y="49"/>
                    <a:pt x="34" y="57"/>
                    <a:pt x="45" y="55"/>
                  </a:cubicBezTo>
                  <a:cubicBezTo>
                    <a:pt x="52" y="53"/>
                    <a:pt x="60" y="46"/>
                    <a:pt x="59"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46" name="Freeform 45"/>
            <p:cNvSpPr>
              <a:spLocks/>
            </p:cNvSpPr>
            <p:nvPr userDrawn="1"/>
          </p:nvSpPr>
          <p:spPr bwMode="auto">
            <a:xfrm>
              <a:off x="7642226" y="4854575"/>
              <a:ext cx="50800" cy="49213"/>
            </a:xfrm>
            <a:custGeom>
              <a:avLst/>
              <a:gdLst>
                <a:gd name="T0" fmla="*/ 29 w 32"/>
                <a:gd name="T1" fmla="*/ 11 h 31"/>
                <a:gd name="T2" fmla="*/ 28 w 32"/>
                <a:gd name="T3" fmla="*/ 12 h 31"/>
                <a:gd name="T4" fmla="*/ 28 w 32"/>
                <a:gd name="T5" fmla="*/ 13 h 31"/>
                <a:gd name="T6" fmla="*/ 18 w 32"/>
                <a:gd name="T7" fmla="*/ 23 h 31"/>
                <a:gd name="T8" fmla="*/ 22 w 32"/>
                <a:gd name="T9" fmla="*/ 3 h 31"/>
                <a:gd name="T10" fmla="*/ 19 w 32"/>
                <a:gd name="T11" fmla="*/ 0 h 31"/>
                <a:gd name="T12" fmla="*/ 19 w 32"/>
                <a:gd name="T13" fmla="*/ 1 h 31"/>
                <a:gd name="T14" fmla="*/ 18 w 32"/>
                <a:gd name="T15" fmla="*/ 2 h 31"/>
                <a:gd name="T16" fmla="*/ 3 w 32"/>
                <a:gd name="T17" fmla="*/ 13 h 31"/>
                <a:gd name="T18" fmla="*/ 1 w 32"/>
                <a:gd name="T19" fmla="*/ 12 h 31"/>
                <a:gd name="T20" fmla="*/ 0 w 32"/>
                <a:gd name="T21" fmla="*/ 13 h 31"/>
                <a:gd name="T22" fmla="*/ 4 w 32"/>
                <a:gd name="T23" fmla="*/ 18 h 31"/>
                <a:gd name="T24" fmla="*/ 5 w 32"/>
                <a:gd name="T25" fmla="*/ 17 h 31"/>
                <a:gd name="T26" fmla="*/ 5 w 32"/>
                <a:gd name="T27" fmla="*/ 15 h 31"/>
                <a:gd name="T28" fmla="*/ 17 w 32"/>
                <a:gd name="T29" fmla="*/ 8 h 31"/>
                <a:gd name="T30" fmla="*/ 12 w 32"/>
                <a:gd name="T31" fmla="*/ 28 h 31"/>
                <a:gd name="T32" fmla="*/ 14 w 32"/>
                <a:gd name="T33" fmla="*/ 31 h 31"/>
                <a:gd name="T34" fmla="*/ 30 w 32"/>
                <a:gd name="T35" fmla="*/ 16 h 31"/>
                <a:gd name="T36" fmla="*/ 31 w 32"/>
                <a:gd name="T37" fmla="*/ 15 h 31"/>
                <a:gd name="T38" fmla="*/ 32 w 32"/>
                <a:gd name="T39" fmla="*/ 15 h 31"/>
                <a:gd name="T40" fmla="*/ 29 w 32"/>
                <a:gd name="T4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29" y="11"/>
                  </a:moveTo>
                  <a:lnTo>
                    <a:pt x="28" y="12"/>
                  </a:lnTo>
                  <a:lnTo>
                    <a:pt x="28" y="13"/>
                  </a:lnTo>
                  <a:lnTo>
                    <a:pt x="18" y="23"/>
                  </a:lnTo>
                  <a:lnTo>
                    <a:pt x="22" y="3"/>
                  </a:lnTo>
                  <a:lnTo>
                    <a:pt x="19" y="0"/>
                  </a:lnTo>
                  <a:lnTo>
                    <a:pt x="19" y="1"/>
                  </a:lnTo>
                  <a:lnTo>
                    <a:pt x="18" y="2"/>
                  </a:lnTo>
                  <a:lnTo>
                    <a:pt x="3" y="13"/>
                  </a:lnTo>
                  <a:lnTo>
                    <a:pt x="1" y="12"/>
                  </a:lnTo>
                  <a:lnTo>
                    <a:pt x="0" y="13"/>
                  </a:lnTo>
                  <a:lnTo>
                    <a:pt x="4" y="18"/>
                  </a:lnTo>
                  <a:lnTo>
                    <a:pt x="5" y="17"/>
                  </a:lnTo>
                  <a:lnTo>
                    <a:pt x="5" y="15"/>
                  </a:lnTo>
                  <a:lnTo>
                    <a:pt x="17" y="8"/>
                  </a:lnTo>
                  <a:lnTo>
                    <a:pt x="12" y="28"/>
                  </a:lnTo>
                  <a:lnTo>
                    <a:pt x="14" y="31"/>
                  </a:lnTo>
                  <a:lnTo>
                    <a:pt x="30" y="16"/>
                  </a:lnTo>
                  <a:lnTo>
                    <a:pt x="31" y="15"/>
                  </a:lnTo>
                  <a:lnTo>
                    <a:pt x="32" y="15"/>
                  </a:lnTo>
                  <a:lnTo>
                    <a:pt x="29"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47" name="Freeform 46"/>
            <p:cNvSpPr>
              <a:spLocks/>
            </p:cNvSpPr>
            <p:nvPr userDrawn="1"/>
          </p:nvSpPr>
          <p:spPr bwMode="auto">
            <a:xfrm>
              <a:off x="7786688" y="4927600"/>
              <a:ext cx="36513" cy="38100"/>
            </a:xfrm>
            <a:custGeom>
              <a:avLst/>
              <a:gdLst>
                <a:gd name="T0" fmla="*/ 17 w 23"/>
                <a:gd name="T1" fmla="*/ 1 h 24"/>
                <a:gd name="T2" fmla="*/ 17 w 23"/>
                <a:gd name="T3" fmla="*/ 2 h 24"/>
                <a:gd name="T4" fmla="*/ 18 w 23"/>
                <a:gd name="T5" fmla="*/ 3 h 24"/>
                <a:gd name="T6" fmla="*/ 19 w 23"/>
                <a:gd name="T7" fmla="*/ 17 h 24"/>
                <a:gd name="T8" fmla="*/ 6 w 23"/>
                <a:gd name="T9" fmla="*/ 0 h 24"/>
                <a:gd name="T10" fmla="*/ 2 w 23"/>
                <a:gd name="T11" fmla="*/ 0 h 24"/>
                <a:gd name="T12" fmla="*/ 2 w 23"/>
                <a:gd name="T13" fmla="*/ 1 h 24"/>
                <a:gd name="T14" fmla="*/ 3 w 23"/>
                <a:gd name="T15" fmla="*/ 2 h 24"/>
                <a:gd name="T16" fmla="*/ 1 w 23"/>
                <a:gd name="T17" fmla="*/ 22 h 24"/>
                <a:gd name="T18" fmla="*/ 0 w 23"/>
                <a:gd name="T19" fmla="*/ 22 h 24"/>
                <a:gd name="T20" fmla="*/ 0 w 23"/>
                <a:gd name="T21" fmla="*/ 24 h 24"/>
                <a:gd name="T22" fmla="*/ 6 w 23"/>
                <a:gd name="T23" fmla="*/ 24 h 24"/>
                <a:gd name="T24" fmla="*/ 6 w 23"/>
                <a:gd name="T25" fmla="*/ 22 h 24"/>
                <a:gd name="T26" fmla="*/ 5 w 23"/>
                <a:gd name="T27" fmla="*/ 21 h 24"/>
                <a:gd name="T28" fmla="*/ 6 w 23"/>
                <a:gd name="T29" fmla="*/ 8 h 24"/>
                <a:gd name="T30" fmla="*/ 20 w 23"/>
                <a:gd name="T31" fmla="*/ 24 h 24"/>
                <a:gd name="T32" fmla="*/ 23 w 23"/>
                <a:gd name="T33" fmla="*/ 24 h 24"/>
                <a:gd name="T34" fmla="*/ 21 w 23"/>
                <a:gd name="T35" fmla="*/ 3 h 24"/>
                <a:gd name="T36" fmla="*/ 22 w 23"/>
                <a:gd name="T37" fmla="*/ 2 h 24"/>
                <a:gd name="T38" fmla="*/ 22 w 23"/>
                <a:gd name="T39" fmla="*/ 1 h 24"/>
                <a:gd name="T40" fmla="*/ 17 w 23"/>
                <a:gd name="T41"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4">
                  <a:moveTo>
                    <a:pt x="17" y="1"/>
                  </a:moveTo>
                  <a:lnTo>
                    <a:pt x="17" y="2"/>
                  </a:lnTo>
                  <a:lnTo>
                    <a:pt x="18" y="3"/>
                  </a:lnTo>
                  <a:lnTo>
                    <a:pt x="19" y="17"/>
                  </a:lnTo>
                  <a:lnTo>
                    <a:pt x="6" y="0"/>
                  </a:lnTo>
                  <a:lnTo>
                    <a:pt x="2" y="0"/>
                  </a:lnTo>
                  <a:lnTo>
                    <a:pt x="2" y="1"/>
                  </a:lnTo>
                  <a:lnTo>
                    <a:pt x="3" y="2"/>
                  </a:lnTo>
                  <a:lnTo>
                    <a:pt x="1" y="22"/>
                  </a:lnTo>
                  <a:lnTo>
                    <a:pt x="0" y="22"/>
                  </a:lnTo>
                  <a:lnTo>
                    <a:pt x="0" y="24"/>
                  </a:lnTo>
                  <a:lnTo>
                    <a:pt x="6" y="24"/>
                  </a:lnTo>
                  <a:lnTo>
                    <a:pt x="6" y="22"/>
                  </a:lnTo>
                  <a:lnTo>
                    <a:pt x="5" y="21"/>
                  </a:lnTo>
                  <a:lnTo>
                    <a:pt x="6" y="8"/>
                  </a:lnTo>
                  <a:lnTo>
                    <a:pt x="20" y="24"/>
                  </a:lnTo>
                  <a:lnTo>
                    <a:pt x="23" y="24"/>
                  </a:lnTo>
                  <a:lnTo>
                    <a:pt x="21" y="3"/>
                  </a:lnTo>
                  <a:lnTo>
                    <a:pt x="22" y="2"/>
                  </a:lnTo>
                  <a:lnTo>
                    <a:pt x="22" y="1"/>
                  </a:lnTo>
                  <a:lnTo>
                    <a:pt x="1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48" name="Freeform 47"/>
            <p:cNvSpPr>
              <a:spLocks/>
            </p:cNvSpPr>
            <p:nvPr userDrawn="1"/>
          </p:nvSpPr>
          <p:spPr bwMode="auto">
            <a:xfrm>
              <a:off x="7705726" y="4906963"/>
              <a:ext cx="52388" cy="50800"/>
            </a:xfrm>
            <a:custGeom>
              <a:avLst/>
              <a:gdLst>
                <a:gd name="T0" fmla="*/ 0 w 33"/>
                <a:gd name="T1" fmla="*/ 19 h 32"/>
                <a:gd name="T2" fmla="*/ 1 w 33"/>
                <a:gd name="T3" fmla="*/ 17 h 32"/>
                <a:gd name="T4" fmla="*/ 3 w 33"/>
                <a:gd name="T5" fmla="*/ 17 h 32"/>
                <a:gd name="T6" fmla="*/ 15 w 33"/>
                <a:gd name="T7" fmla="*/ 3 h 32"/>
                <a:gd name="T8" fmla="*/ 15 w 33"/>
                <a:gd name="T9" fmla="*/ 1 h 32"/>
                <a:gd name="T10" fmla="*/ 16 w 33"/>
                <a:gd name="T11" fmla="*/ 0 h 32"/>
                <a:gd name="T12" fmla="*/ 20 w 33"/>
                <a:gd name="T13" fmla="*/ 2 h 32"/>
                <a:gd name="T14" fmla="*/ 19 w 33"/>
                <a:gd name="T15" fmla="*/ 17 h 32"/>
                <a:gd name="T16" fmla="*/ 27 w 33"/>
                <a:gd name="T17" fmla="*/ 7 h 32"/>
                <a:gd name="T18" fmla="*/ 27 w 33"/>
                <a:gd name="T19" fmla="*/ 6 h 32"/>
                <a:gd name="T20" fmla="*/ 28 w 33"/>
                <a:gd name="T21" fmla="*/ 6 h 32"/>
                <a:gd name="T22" fmla="*/ 33 w 33"/>
                <a:gd name="T23" fmla="*/ 8 h 32"/>
                <a:gd name="T24" fmla="*/ 33 w 33"/>
                <a:gd name="T25" fmla="*/ 9 h 32"/>
                <a:gd name="T26" fmla="*/ 32 w 33"/>
                <a:gd name="T27" fmla="*/ 10 h 32"/>
                <a:gd name="T28" fmla="*/ 30 w 33"/>
                <a:gd name="T29" fmla="*/ 30 h 32"/>
                <a:gd name="T30" fmla="*/ 31 w 33"/>
                <a:gd name="T31" fmla="*/ 31 h 32"/>
                <a:gd name="T32" fmla="*/ 31 w 33"/>
                <a:gd name="T33" fmla="*/ 32 h 32"/>
                <a:gd name="T34" fmla="*/ 24 w 33"/>
                <a:gd name="T35" fmla="*/ 29 h 32"/>
                <a:gd name="T36" fmla="*/ 24 w 33"/>
                <a:gd name="T37" fmla="*/ 28 h 32"/>
                <a:gd name="T38" fmla="*/ 25 w 33"/>
                <a:gd name="T39" fmla="*/ 28 h 32"/>
                <a:gd name="T40" fmla="*/ 27 w 33"/>
                <a:gd name="T41" fmla="*/ 12 h 32"/>
                <a:gd name="T42" fmla="*/ 15 w 33"/>
                <a:gd name="T43" fmla="*/ 27 h 32"/>
                <a:gd name="T44" fmla="*/ 13 w 33"/>
                <a:gd name="T45" fmla="*/ 26 h 32"/>
                <a:gd name="T46" fmla="*/ 15 w 33"/>
                <a:gd name="T47" fmla="*/ 8 h 32"/>
                <a:gd name="T48" fmla="*/ 5 w 33"/>
                <a:gd name="T49" fmla="*/ 19 h 32"/>
                <a:gd name="T50" fmla="*/ 6 w 33"/>
                <a:gd name="T51" fmla="*/ 21 h 32"/>
                <a:gd name="T52" fmla="*/ 5 w 33"/>
                <a:gd name="T53" fmla="*/ 22 h 32"/>
                <a:gd name="T54" fmla="*/ 0 w 33"/>
                <a:gd name="T5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32">
                  <a:moveTo>
                    <a:pt x="0" y="19"/>
                  </a:moveTo>
                  <a:lnTo>
                    <a:pt x="1" y="17"/>
                  </a:lnTo>
                  <a:lnTo>
                    <a:pt x="3" y="17"/>
                  </a:lnTo>
                  <a:lnTo>
                    <a:pt x="15" y="3"/>
                  </a:lnTo>
                  <a:lnTo>
                    <a:pt x="15" y="1"/>
                  </a:lnTo>
                  <a:lnTo>
                    <a:pt x="16" y="0"/>
                  </a:lnTo>
                  <a:lnTo>
                    <a:pt x="20" y="2"/>
                  </a:lnTo>
                  <a:lnTo>
                    <a:pt x="19" y="17"/>
                  </a:lnTo>
                  <a:lnTo>
                    <a:pt x="27" y="7"/>
                  </a:lnTo>
                  <a:lnTo>
                    <a:pt x="27" y="6"/>
                  </a:lnTo>
                  <a:lnTo>
                    <a:pt x="28" y="6"/>
                  </a:lnTo>
                  <a:lnTo>
                    <a:pt x="33" y="8"/>
                  </a:lnTo>
                  <a:lnTo>
                    <a:pt x="33" y="9"/>
                  </a:lnTo>
                  <a:lnTo>
                    <a:pt x="32" y="10"/>
                  </a:lnTo>
                  <a:lnTo>
                    <a:pt x="30" y="30"/>
                  </a:lnTo>
                  <a:lnTo>
                    <a:pt x="31" y="31"/>
                  </a:lnTo>
                  <a:lnTo>
                    <a:pt x="31" y="32"/>
                  </a:lnTo>
                  <a:lnTo>
                    <a:pt x="24" y="29"/>
                  </a:lnTo>
                  <a:lnTo>
                    <a:pt x="24" y="28"/>
                  </a:lnTo>
                  <a:lnTo>
                    <a:pt x="25" y="28"/>
                  </a:lnTo>
                  <a:lnTo>
                    <a:pt x="27" y="12"/>
                  </a:lnTo>
                  <a:lnTo>
                    <a:pt x="15" y="27"/>
                  </a:lnTo>
                  <a:lnTo>
                    <a:pt x="13" y="26"/>
                  </a:lnTo>
                  <a:lnTo>
                    <a:pt x="15" y="8"/>
                  </a:lnTo>
                  <a:lnTo>
                    <a:pt x="5" y="19"/>
                  </a:lnTo>
                  <a:lnTo>
                    <a:pt x="6" y="21"/>
                  </a:lnTo>
                  <a:lnTo>
                    <a:pt x="5" y="22"/>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49" name="Freeform 48"/>
            <p:cNvSpPr>
              <a:spLocks/>
            </p:cNvSpPr>
            <p:nvPr userDrawn="1"/>
          </p:nvSpPr>
          <p:spPr bwMode="auto">
            <a:xfrm>
              <a:off x="7908926" y="4879975"/>
              <a:ext cx="46038" cy="46038"/>
            </a:xfrm>
            <a:custGeom>
              <a:avLst/>
              <a:gdLst>
                <a:gd name="T0" fmla="*/ 62 w 73"/>
                <a:gd name="T1" fmla="*/ 26 h 72"/>
                <a:gd name="T2" fmla="*/ 64 w 73"/>
                <a:gd name="T3" fmla="*/ 25 h 72"/>
                <a:gd name="T4" fmla="*/ 73 w 73"/>
                <a:gd name="T5" fmla="*/ 35 h 72"/>
                <a:gd name="T6" fmla="*/ 62 w 73"/>
                <a:gd name="T7" fmla="*/ 55 h 72"/>
                <a:gd name="T8" fmla="*/ 17 w 73"/>
                <a:gd name="T9" fmla="*/ 55 h 72"/>
                <a:gd name="T10" fmla="*/ 22 w 73"/>
                <a:gd name="T11" fmla="*/ 9 h 72"/>
                <a:gd name="T12" fmla="*/ 34 w 73"/>
                <a:gd name="T13" fmla="*/ 0 h 72"/>
                <a:gd name="T14" fmla="*/ 43 w 73"/>
                <a:gd name="T15" fmla="*/ 9 h 72"/>
                <a:gd name="T16" fmla="*/ 42 w 73"/>
                <a:gd name="T17" fmla="*/ 12 h 72"/>
                <a:gd name="T18" fmla="*/ 24 w 73"/>
                <a:gd name="T19" fmla="*/ 16 h 72"/>
                <a:gd name="T20" fmla="*/ 24 w 73"/>
                <a:gd name="T21" fmla="*/ 41 h 72"/>
                <a:gd name="T22" fmla="*/ 47 w 73"/>
                <a:gd name="T23" fmla="*/ 22 h 72"/>
                <a:gd name="T24" fmla="*/ 46 w 73"/>
                <a:gd name="T25" fmla="*/ 17 h 72"/>
                <a:gd name="T26" fmla="*/ 48 w 73"/>
                <a:gd name="T27" fmla="*/ 14 h 72"/>
                <a:gd name="T28" fmla="*/ 57 w 73"/>
                <a:gd name="T29" fmla="*/ 24 h 72"/>
                <a:gd name="T30" fmla="*/ 55 w 73"/>
                <a:gd name="T31" fmla="*/ 26 h 72"/>
                <a:gd name="T32" fmla="*/ 52 w 73"/>
                <a:gd name="T33" fmla="*/ 26 h 72"/>
                <a:gd name="T34" fmla="*/ 29 w 73"/>
                <a:gd name="T35" fmla="*/ 46 h 72"/>
                <a:gd name="T36" fmla="*/ 57 w 73"/>
                <a:gd name="T37" fmla="*/ 50 h 72"/>
                <a:gd name="T38" fmla="*/ 62 w 73"/>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72">
                  <a:moveTo>
                    <a:pt x="62" y="26"/>
                  </a:moveTo>
                  <a:cubicBezTo>
                    <a:pt x="64" y="25"/>
                    <a:pt x="64" y="25"/>
                    <a:pt x="64" y="25"/>
                  </a:cubicBezTo>
                  <a:cubicBezTo>
                    <a:pt x="73" y="35"/>
                    <a:pt x="73" y="35"/>
                    <a:pt x="73" y="35"/>
                  </a:cubicBezTo>
                  <a:cubicBezTo>
                    <a:pt x="72" y="44"/>
                    <a:pt x="69" y="49"/>
                    <a:pt x="62" y="55"/>
                  </a:cubicBezTo>
                  <a:cubicBezTo>
                    <a:pt x="48" y="68"/>
                    <a:pt x="32" y="72"/>
                    <a:pt x="17" y="55"/>
                  </a:cubicBezTo>
                  <a:cubicBezTo>
                    <a:pt x="0" y="37"/>
                    <a:pt x="8" y="22"/>
                    <a:pt x="22" y="9"/>
                  </a:cubicBezTo>
                  <a:cubicBezTo>
                    <a:pt x="26" y="5"/>
                    <a:pt x="29" y="3"/>
                    <a:pt x="34" y="0"/>
                  </a:cubicBezTo>
                  <a:cubicBezTo>
                    <a:pt x="43" y="9"/>
                    <a:pt x="43" y="9"/>
                    <a:pt x="43" y="9"/>
                  </a:cubicBezTo>
                  <a:cubicBezTo>
                    <a:pt x="42" y="12"/>
                    <a:pt x="42" y="12"/>
                    <a:pt x="42" y="12"/>
                  </a:cubicBezTo>
                  <a:cubicBezTo>
                    <a:pt x="35" y="10"/>
                    <a:pt x="29" y="11"/>
                    <a:pt x="24" y="16"/>
                  </a:cubicBezTo>
                  <a:cubicBezTo>
                    <a:pt x="16" y="22"/>
                    <a:pt x="17" y="35"/>
                    <a:pt x="24" y="41"/>
                  </a:cubicBezTo>
                  <a:cubicBezTo>
                    <a:pt x="47" y="22"/>
                    <a:pt x="47" y="22"/>
                    <a:pt x="47" y="22"/>
                  </a:cubicBezTo>
                  <a:cubicBezTo>
                    <a:pt x="46" y="17"/>
                    <a:pt x="46" y="17"/>
                    <a:pt x="46" y="17"/>
                  </a:cubicBezTo>
                  <a:cubicBezTo>
                    <a:pt x="48" y="14"/>
                    <a:pt x="48" y="14"/>
                    <a:pt x="48" y="14"/>
                  </a:cubicBezTo>
                  <a:cubicBezTo>
                    <a:pt x="57" y="24"/>
                    <a:pt x="57" y="24"/>
                    <a:pt x="57" y="24"/>
                  </a:cubicBezTo>
                  <a:cubicBezTo>
                    <a:pt x="55" y="26"/>
                    <a:pt x="55" y="26"/>
                    <a:pt x="55" y="26"/>
                  </a:cubicBezTo>
                  <a:cubicBezTo>
                    <a:pt x="52" y="26"/>
                    <a:pt x="52" y="26"/>
                    <a:pt x="52" y="26"/>
                  </a:cubicBezTo>
                  <a:cubicBezTo>
                    <a:pt x="29" y="46"/>
                    <a:pt x="29" y="46"/>
                    <a:pt x="29" y="46"/>
                  </a:cubicBezTo>
                  <a:cubicBezTo>
                    <a:pt x="35" y="56"/>
                    <a:pt x="49" y="58"/>
                    <a:pt x="57" y="50"/>
                  </a:cubicBezTo>
                  <a:cubicBezTo>
                    <a:pt x="63" y="45"/>
                    <a:pt x="66" y="34"/>
                    <a:pt x="62"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50" name="Freeform 49"/>
            <p:cNvSpPr>
              <a:spLocks/>
            </p:cNvSpPr>
            <p:nvPr userDrawn="1"/>
          </p:nvSpPr>
          <p:spPr bwMode="auto">
            <a:xfrm>
              <a:off x="7970838" y="4703763"/>
              <a:ext cx="41275" cy="41275"/>
            </a:xfrm>
            <a:custGeom>
              <a:avLst/>
              <a:gdLst>
                <a:gd name="T0" fmla="*/ 37 w 67"/>
                <a:gd name="T1" fmla="*/ 5 h 65"/>
                <a:gd name="T2" fmla="*/ 37 w 67"/>
                <a:gd name="T3" fmla="*/ 3 h 65"/>
                <a:gd name="T4" fmla="*/ 50 w 67"/>
                <a:gd name="T5" fmla="*/ 0 h 65"/>
                <a:gd name="T6" fmla="*/ 63 w 67"/>
                <a:gd name="T7" fmla="*/ 19 h 65"/>
                <a:gd name="T8" fmla="*/ 41 w 67"/>
                <a:gd name="T9" fmla="*/ 58 h 65"/>
                <a:gd name="T10" fmla="*/ 2 w 67"/>
                <a:gd name="T11" fmla="*/ 32 h 65"/>
                <a:gd name="T12" fmla="*/ 0 w 67"/>
                <a:gd name="T13" fmla="*/ 18 h 65"/>
                <a:gd name="T14" fmla="*/ 12 w 67"/>
                <a:gd name="T15" fmla="*/ 15 h 65"/>
                <a:gd name="T16" fmla="*/ 14 w 67"/>
                <a:gd name="T17" fmla="*/ 17 h 65"/>
                <a:gd name="T18" fmla="*/ 9 w 67"/>
                <a:gd name="T19" fmla="*/ 34 h 65"/>
                <a:gd name="T20" fmla="*/ 31 w 67"/>
                <a:gd name="T21" fmla="*/ 46 h 65"/>
                <a:gd name="T22" fmla="*/ 25 w 67"/>
                <a:gd name="T23" fmla="*/ 17 h 65"/>
                <a:gd name="T24" fmla="*/ 20 w 67"/>
                <a:gd name="T25" fmla="*/ 15 h 65"/>
                <a:gd name="T26" fmla="*/ 19 w 67"/>
                <a:gd name="T27" fmla="*/ 12 h 65"/>
                <a:gd name="T28" fmla="*/ 33 w 67"/>
                <a:gd name="T29" fmla="*/ 9 h 65"/>
                <a:gd name="T30" fmla="*/ 33 w 67"/>
                <a:gd name="T31" fmla="*/ 11 h 65"/>
                <a:gd name="T32" fmla="*/ 31 w 67"/>
                <a:gd name="T33" fmla="*/ 15 h 65"/>
                <a:gd name="T34" fmla="*/ 39 w 67"/>
                <a:gd name="T35" fmla="*/ 43 h 65"/>
                <a:gd name="T36" fmla="*/ 56 w 67"/>
                <a:gd name="T37" fmla="*/ 21 h 65"/>
                <a:gd name="T38" fmla="*/ 37 w 67"/>
                <a:gd name="T39"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7" y="5"/>
                  </a:moveTo>
                  <a:cubicBezTo>
                    <a:pt x="37" y="3"/>
                    <a:pt x="37" y="3"/>
                    <a:pt x="37" y="3"/>
                  </a:cubicBezTo>
                  <a:cubicBezTo>
                    <a:pt x="50" y="0"/>
                    <a:pt x="50" y="0"/>
                    <a:pt x="50" y="0"/>
                  </a:cubicBezTo>
                  <a:cubicBezTo>
                    <a:pt x="57" y="6"/>
                    <a:pt x="61" y="11"/>
                    <a:pt x="63" y="19"/>
                  </a:cubicBezTo>
                  <a:cubicBezTo>
                    <a:pt x="67" y="37"/>
                    <a:pt x="63" y="52"/>
                    <a:pt x="41" y="58"/>
                  </a:cubicBezTo>
                  <a:cubicBezTo>
                    <a:pt x="17" y="65"/>
                    <a:pt x="7" y="50"/>
                    <a:pt x="2" y="32"/>
                  </a:cubicBezTo>
                  <a:cubicBezTo>
                    <a:pt x="0" y="27"/>
                    <a:pt x="0" y="23"/>
                    <a:pt x="0" y="18"/>
                  </a:cubicBezTo>
                  <a:cubicBezTo>
                    <a:pt x="12" y="15"/>
                    <a:pt x="12" y="15"/>
                    <a:pt x="12" y="15"/>
                  </a:cubicBezTo>
                  <a:cubicBezTo>
                    <a:pt x="14" y="17"/>
                    <a:pt x="14" y="17"/>
                    <a:pt x="14" y="17"/>
                  </a:cubicBezTo>
                  <a:cubicBezTo>
                    <a:pt x="9" y="21"/>
                    <a:pt x="7" y="28"/>
                    <a:pt x="9" y="34"/>
                  </a:cubicBezTo>
                  <a:cubicBezTo>
                    <a:pt x="11" y="44"/>
                    <a:pt x="22" y="50"/>
                    <a:pt x="31" y="46"/>
                  </a:cubicBezTo>
                  <a:cubicBezTo>
                    <a:pt x="25" y="17"/>
                    <a:pt x="25" y="17"/>
                    <a:pt x="25" y="17"/>
                  </a:cubicBezTo>
                  <a:cubicBezTo>
                    <a:pt x="20" y="15"/>
                    <a:pt x="20" y="15"/>
                    <a:pt x="20" y="15"/>
                  </a:cubicBezTo>
                  <a:cubicBezTo>
                    <a:pt x="19" y="12"/>
                    <a:pt x="19" y="12"/>
                    <a:pt x="19" y="12"/>
                  </a:cubicBezTo>
                  <a:cubicBezTo>
                    <a:pt x="33" y="9"/>
                    <a:pt x="33" y="9"/>
                    <a:pt x="33" y="9"/>
                  </a:cubicBezTo>
                  <a:cubicBezTo>
                    <a:pt x="33" y="11"/>
                    <a:pt x="33" y="11"/>
                    <a:pt x="33" y="11"/>
                  </a:cubicBezTo>
                  <a:cubicBezTo>
                    <a:pt x="31" y="15"/>
                    <a:pt x="31" y="15"/>
                    <a:pt x="31" y="15"/>
                  </a:cubicBezTo>
                  <a:cubicBezTo>
                    <a:pt x="39" y="43"/>
                    <a:pt x="39" y="43"/>
                    <a:pt x="39" y="43"/>
                  </a:cubicBezTo>
                  <a:cubicBezTo>
                    <a:pt x="50" y="43"/>
                    <a:pt x="58" y="32"/>
                    <a:pt x="56" y="21"/>
                  </a:cubicBezTo>
                  <a:cubicBezTo>
                    <a:pt x="54" y="13"/>
                    <a:pt x="46" y="6"/>
                    <a:pt x="3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51" name="Freeform 50"/>
            <p:cNvSpPr>
              <a:spLocks noEditPoints="1"/>
            </p:cNvSpPr>
            <p:nvPr userDrawn="1"/>
          </p:nvSpPr>
          <p:spPr bwMode="auto">
            <a:xfrm>
              <a:off x="7954963" y="4657725"/>
              <a:ext cx="47625" cy="50800"/>
            </a:xfrm>
            <a:custGeom>
              <a:avLst/>
              <a:gdLst>
                <a:gd name="T0" fmla="*/ 67 w 73"/>
                <a:gd name="T1" fmla="*/ 40 h 80"/>
                <a:gd name="T2" fmla="*/ 52 w 73"/>
                <a:gd name="T3" fmla="*/ 48 h 80"/>
                <a:gd name="T4" fmla="*/ 54 w 73"/>
                <a:gd name="T5" fmla="*/ 17 h 80"/>
                <a:gd name="T6" fmla="*/ 41 w 73"/>
                <a:gd name="T7" fmla="*/ 0 h 80"/>
                <a:gd name="T8" fmla="*/ 39 w 73"/>
                <a:gd name="T9" fmla="*/ 1 h 80"/>
                <a:gd name="T10" fmla="*/ 43 w 73"/>
                <a:gd name="T11" fmla="*/ 11 h 80"/>
                <a:gd name="T12" fmla="*/ 43 w 73"/>
                <a:gd name="T13" fmla="*/ 31 h 80"/>
                <a:gd name="T14" fmla="*/ 19 w 73"/>
                <a:gd name="T15" fmla="*/ 23 h 80"/>
                <a:gd name="T16" fmla="*/ 5 w 73"/>
                <a:gd name="T17" fmla="*/ 51 h 80"/>
                <a:gd name="T18" fmla="*/ 18 w 73"/>
                <a:gd name="T19" fmla="*/ 80 h 80"/>
                <a:gd name="T20" fmla="*/ 22 w 73"/>
                <a:gd name="T21" fmla="*/ 78 h 80"/>
                <a:gd name="T22" fmla="*/ 23 w 73"/>
                <a:gd name="T23" fmla="*/ 75 h 80"/>
                <a:gd name="T24" fmla="*/ 68 w 73"/>
                <a:gd name="T25" fmla="*/ 52 h 80"/>
                <a:gd name="T26" fmla="*/ 71 w 73"/>
                <a:gd name="T27" fmla="*/ 54 h 80"/>
                <a:gd name="T28" fmla="*/ 73 w 73"/>
                <a:gd name="T29" fmla="*/ 54 h 80"/>
                <a:gd name="T30" fmla="*/ 67 w 73"/>
                <a:gd name="T31" fmla="*/ 40 h 80"/>
                <a:gd name="T32" fmla="*/ 17 w 73"/>
                <a:gd name="T33" fmla="*/ 66 h 80"/>
                <a:gd name="T34" fmla="*/ 23 w 73"/>
                <a:gd name="T35" fmla="*/ 33 h 80"/>
                <a:gd name="T36" fmla="*/ 45 w 73"/>
                <a:gd name="T37" fmla="*/ 51 h 80"/>
                <a:gd name="T38" fmla="*/ 17 w 73"/>
                <a:gd name="T39"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80">
                  <a:moveTo>
                    <a:pt x="67" y="40"/>
                  </a:moveTo>
                  <a:cubicBezTo>
                    <a:pt x="52" y="48"/>
                    <a:pt x="52" y="48"/>
                    <a:pt x="52" y="48"/>
                  </a:cubicBezTo>
                  <a:cubicBezTo>
                    <a:pt x="52" y="36"/>
                    <a:pt x="55" y="24"/>
                    <a:pt x="54" y="17"/>
                  </a:cubicBezTo>
                  <a:cubicBezTo>
                    <a:pt x="51" y="8"/>
                    <a:pt x="49" y="6"/>
                    <a:pt x="41" y="0"/>
                  </a:cubicBezTo>
                  <a:cubicBezTo>
                    <a:pt x="39" y="1"/>
                    <a:pt x="39" y="1"/>
                    <a:pt x="39" y="1"/>
                  </a:cubicBezTo>
                  <a:cubicBezTo>
                    <a:pt x="41" y="5"/>
                    <a:pt x="42" y="5"/>
                    <a:pt x="43" y="11"/>
                  </a:cubicBezTo>
                  <a:cubicBezTo>
                    <a:pt x="46" y="18"/>
                    <a:pt x="45" y="23"/>
                    <a:pt x="43" y="31"/>
                  </a:cubicBezTo>
                  <a:cubicBezTo>
                    <a:pt x="39" y="23"/>
                    <a:pt x="29" y="20"/>
                    <a:pt x="19" y="23"/>
                  </a:cubicBezTo>
                  <a:cubicBezTo>
                    <a:pt x="7" y="26"/>
                    <a:pt x="0" y="39"/>
                    <a:pt x="5" y="51"/>
                  </a:cubicBezTo>
                  <a:cubicBezTo>
                    <a:pt x="18" y="80"/>
                    <a:pt x="18" y="80"/>
                    <a:pt x="18" y="80"/>
                  </a:cubicBezTo>
                  <a:cubicBezTo>
                    <a:pt x="22" y="78"/>
                    <a:pt x="22" y="78"/>
                    <a:pt x="22" y="78"/>
                  </a:cubicBezTo>
                  <a:cubicBezTo>
                    <a:pt x="23" y="75"/>
                    <a:pt x="23" y="75"/>
                    <a:pt x="23" y="75"/>
                  </a:cubicBezTo>
                  <a:cubicBezTo>
                    <a:pt x="68" y="52"/>
                    <a:pt x="68" y="52"/>
                    <a:pt x="68" y="52"/>
                  </a:cubicBezTo>
                  <a:cubicBezTo>
                    <a:pt x="71" y="54"/>
                    <a:pt x="71" y="54"/>
                    <a:pt x="71" y="54"/>
                  </a:cubicBezTo>
                  <a:cubicBezTo>
                    <a:pt x="73" y="54"/>
                    <a:pt x="73" y="54"/>
                    <a:pt x="73" y="54"/>
                  </a:cubicBezTo>
                  <a:lnTo>
                    <a:pt x="67" y="40"/>
                  </a:lnTo>
                  <a:close/>
                  <a:moveTo>
                    <a:pt x="17" y="66"/>
                  </a:moveTo>
                  <a:cubicBezTo>
                    <a:pt x="11" y="54"/>
                    <a:pt x="8" y="37"/>
                    <a:pt x="23" y="33"/>
                  </a:cubicBezTo>
                  <a:cubicBezTo>
                    <a:pt x="36" y="30"/>
                    <a:pt x="44" y="42"/>
                    <a:pt x="45" y="51"/>
                  </a:cubicBezTo>
                  <a:lnTo>
                    <a:pt x="17"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52" name="Freeform 51"/>
            <p:cNvSpPr>
              <a:spLocks/>
            </p:cNvSpPr>
            <p:nvPr userDrawn="1"/>
          </p:nvSpPr>
          <p:spPr bwMode="auto">
            <a:xfrm>
              <a:off x="7975601" y="4741863"/>
              <a:ext cx="39688" cy="44450"/>
            </a:xfrm>
            <a:custGeom>
              <a:avLst/>
              <a:gdLst>
                <a:gd name="T0" fmla="*/ 3 w 64"/>
                <a:gd name="T1" fmla="*/ 59 h 68"/>
                <a:gd name="T2" fmla="*/ 4 w 64"/>
                <a:gd name="T3" fmla="*/ 13 h 68"/>
                <a:gd name="T4" fmla="*/ 0 w 64"/>
                <a:gd name="T5" fmla="*/ 0 h 68"/>
                <a:gd name="T6" fmla="*/ 16 w 64"/>
                <a:gd name="T7" fmla="*/ 10 h 68"/>
                <a:gd name="T8" fmla="*/ 12 w 64"/>
                <a:gd name="T9" fmla="*/ 12 h 68"/>
                <a:gd name="T10" fmla="*/ 10 w 64"/>
                <a:gd name="T11" fmla="*/ 31 h 68"/>
                <a:gd name="T12" fmla="*/ 61 w 64"/>
                <a:gd name="T13" fmla="*/ 30 h 68"/>
                <a:gd name="T14" fmla="*/ 62 w 64"/>
                <a:gd name="T15" fmla="*/ 28 h 68"/>
                <a:gd name="T16" fmla="*/ 64 w 64"/>
                <a:gd name="T17" fmla="*/ 28 h 68"/>
                <a:gd name="T18" fmla="*/ 64 w 64"/>
                <a:gd name="T19" fmla="*/ 46 h 68"/>
                <a:gd name="T20" fmla="*/ 63 w 64"/>
                <a:gd name="T21" fmla="*/ 46 h 68"/>
                <a:gd name="T22" fmla="*/ 61 w 64"/>
                <a:gd name="T23" fmla="*/ 42 h 68"/>
                <a:gd name="T24" fmla="*/ 10 w 64"/>
                <a:gd name="T25" fmla="*/ 43 h 68"/>
                <a:gd name="T26" fmla="*/ 11 w 64"/>
                <a:gd name="T27" fmla="*/ 57 h 68"/>
                <a:gd name="T28" fmla="*/ 14 w 64"/>
                <a:gd name="T29" fmla="*/ 59 h 68"/>
                <a:gd name="T30" fmla="*/ 1 w 64"/>
                <a:gd name="T31" fmla="*/ 68 h 68"/>
                <a:gd name="T32" fmla="*/ 3 w 64"/>
                <a:gd name="T33"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8">
                  <a:moveTo>
                    <a:pt x="3" y="59"/>
                  </a:moveTo>
                  <a:cubicBezTo>
                    <a:pt x="4" y="13"/>
                    <a:pt x="4" y="13"/>
                    <a:pt x="4" y="13"/>
                  </a:cubicBezTo>
                  <a:cubicBezTo>
                    <a:pt x="0" y="0"/>
                    <a:pt x="0" y="0"/>
                    <a:pt x="0" y="0"/>
                  </a:cubicBezTo>
                  <a:cubicBezTo>
                    <a:pt x="16" y="10"/>
                    <a:pt x="16" y="10"/>
                    <a:pt x="16" y="10"/>
                  </a:cubicBezTo>
                  <a:cubicBezTo>
                    <a:pt x="14" y="11"/>
                    <a:pt x="13" y="11"/>
                    <a:pt x="12" y="12"/>
                  </a:cubicBezTo>
                  <a:cubicBezTo>
                    <a:pt x="10" y="14"/>
                    <a:pt x="10" y="20"/>
                    <a:pt x="10" y="31"/>
                  </a:cubicBezTo>
                  <a:cubicBezTo>
                    <a:pt x="61" y="30"/>
                    <a:pt x="61" y="30"/>
                    <a:pt x="61" y="30"/>
                  </a:cubicBezTo>
                  <a:cubicBezTo>
                    <a:pt x="62" y="28"/>
                    <a:pt x="62" y="28"/>
                    <a:pt x="62" y="28"/>
                  </a:cubicBezTo>
                  <a:cubicBezTo>
                    <a:pt x="64" y="28"/>
                    <a:pt x="64" y="28"/>
                    <a:pt x="64" y="28"/>
                  </a:cubicBezTo>
                  <a:cubicBezTo>
                    <a:pt x="64" y="46"/>
                    <a:pt x="64" y="46"/>
                    <a:pt x="64" y="46"/>
                  </a:cubicBezTo>
                  <a:cubicBezTo>
                    <a:pt x="63" y="46"/>
                    <a:pt x="63" y="46"/>
                    <a:pt x="63" y="46"/>
                  </a:cubicBezTo>
                  <a:cubicBezTo>
                    <a:pt x="61" y="42"/>
                    <a:pt x="61" y="42"/>
                    <a:pt x="61" y="42"/>
                  </a:cubicBezTo>
                  <a:cubicBezTo>
                    <a:pt x="10" y="43"/>
                    <a:pt x="10" y="43"/>
                    <a:pt x="10" y="43"/>
                  </a:cubicBezTo>
                  <a:cubicBezTo>
                    <a:pt x="10" y="48"/>
                    <a:pt x="10" y="56"/>
                    <a:pt x="11" y="57"/>
                  </a:cubicBezTo>
                  <a:cubicBezTo>
                    <a:pt x="12" y="58"/>
                    <a:pt x="13" y="59"/>
                    <a:pt x="14" y="59"/>
                  </a:cubicBezTo>
                  <a:cubicBezTo>
                    <a:pt x="1" y="68"/>
                    <a:pt x="1" y="68"/>
                    <a:pt x="1" y="68"/>
                  </a:cubicBezTo>
                  <a:lnTo>
                    <a:pt x="3"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53" name="Freeform 52"/>
            <p:cNvSpPr>
              <a:spLocks/>
            </p:cNvSpPr>
            <p:nvPr userDrawn="1"/>
          </p:nvSpPr>
          <p:spPr bwMode="auto">
            <a:xfrm>
              <a:off x="7974013" y="4789488"/>
              <a:ext cx="39688" cy="17463"/>
            </a:xfrm>
            <a:custGeom>
              <a:avLst/>
              <a:gdLst>
                <a:gd name="T0" fmla="*/ 24 w 25"/>
                <a:gd name="T1" fmla="*/ 11 h 11"/>
                <a:gd name="T2" fmla="*/ 25 w 25"/>
                <a:gd name="T3" fmla="*/ 3 h 11"/>
                <a:gd name="T4" fmla="*/ 24 w 25"/>
                <a:gd name="T5" fmla="*/ 3 h 11"/>
                <a:gd name="T6" fmla="*/ 23 w 25"/>
                <a:gd name="T7" fmla="*/ 4 h 11"/>
                <a:gd name="T8" fmla="*/ 3 w 25"/>
                <a:gd name="T9" fmla="*/ 1 h 11"/>
                <a:gd name="T10" fmla="*/ 3 w 25"/>
                <a:gd name="T11" fmla="*/ 0 h 11"/>
                <a:gd name="T12" fmla="*/ 1 w 25"/>
                <a:gd name="T13" fmla="*/ 0 h 11"/>
                <a:gd name="T14" fmla="*/ 0 w 25"/>
                <a:gd name="T15" fmla="*/ 7 h 11"/>
                <a:gd name="T16" fmla="*/ 1 w 25"/>
                <a:gd name="T17" fmla="*/ 7 h 11"/>
                <a:gd name="T18" fmla="*/ 3 w 25"/>
                <a:gd name="T19" fmla="*/ 6 h 11"/>
                <a:gd name="T20" fmla="*/ 22 w 25"/>
                <a:gd name="T21" fmla="*/ 9 h 11"/>
                <a:gd name="T22" fmla="*/ 23 w 25"/>
                <a:gd name="T23" fmla="*/ 11 h 11"/>
                <a:gd name="T24" fmla="*/ 24 w 25"/>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
                  <a:moveTo>
                    <a:pt x="24" y="11"/>
                  </a:moveTo>
                  <a:lnTo>
                    <a:pt x="25" y="3"/>
                  </a:lnTo>
                  <a:lnTo>
                    <a:pt x="24" y="3"/>
                  </a:lnTo>
                  <a:lnTo>
                    <a:pt x="23" y="4"/>
                  </a:lnTo>
                  <a:lnTo>
                    <a:pt x="3" y="1"/>
                  </a:lnTo>
                  <a:lnTo>
                    <a:pt x="3" y="0"/>
                  </a:lnTo>
                  <a:lnTo>
                    <a:pt x="1" y="0"/>
                  </a:lnTo>
                  <a:lnTo>
                    <a:pt x="0" y="7"/>
                  </a:lnTo>
                  <a:lnTo>
                    <a:pt x="1" y="7"/>
                  </a:lnTo>
                  <a:lnTo>
                    <a:pt x="3" y="6"/>
                  </a:lnTo>
                  <a:lnTo>
                    <a:pt x="22" y="9"/>
                  </a:lnTo>
                  <a:lnTo>
                    <a:pt x="23" y="11"/>
                  </a:lnTo>
                  <a:lnTo>
                    <a:pt x="2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54" name="Freeform 53"/>
            <p:cNvSpPr>
              <a:spLocks/>
            </p:cNvSpPr>
            <p:nvPr userDrawn="1"/>
          </p:nvSpPr>
          <p:spPr bwMode="auto">
            <a:xfrm>
              <a:off x="7962901" y="4805363"/>
              <a:ext cx="44450" cy="42863"/>
            </a:xfrm>
            <a:custGeom>
              <a:avLst/>
              <a:gdLst>
                <a:gd name="T0" fmla="*/ 54 w 70"/>
                <a:gd name="T1" fmla="*/ 13 h 67"/>
                <a:gd name="T2" fmla="*/ 56 w 70"/>
                <a:gd name="T3" fmla="*/ 11 h 67"/>
                <a:gd name="T4" fmla="*/ 68 w 70"/>
                <a:gd name="T5" fmla="*/ 16 h 67"/>
                <a:gd name="T6" fmla="*/ 66 w 70"/>
                <a:gd name="T7" fmla="*/ 41 h 67"/>
                <a:gd name="T8" fmla="*/ 22 w 70"/>
                <a:gd name="T9" fmla="*/ 58 h 67"/>
                <a:gd name="T10" fmla="*/ 10 w 70"/>
                <a:gd name="T11" fmla="*/ 13 h 67"/>
                <a:gd name="T12" fmla="*/ 17 w 70"/>
                <a:gd name="T13" fmla="*/ 0 h 67"/>
                <a:gd name="T14" fmla="*/ 30 w 70"/>
                <a:gd name="T15" fmla="*/ 5 h 67"/>
                <a:gd name="T16" fmla="*/ 29 w 70"/>
                <a:gd name="T17" fmla="*/ 8 h 67"/>
                <a:gd name="T18" fmla="*/ 15 w 70"/>
                <a:gd name="T19" fmla="*/ 17 h 67"/>
                <a:gd name="T20" fmla="*/ 26 w 70"/>
                <a:gd name="T21" fmla="*/ 42 h 67"/>
                <a:gd name="T22" fmla="*/ 59 w 70"/>
                <a:gd name="T23" fmla="*/ 36 h 67"/>
                <a:gd name="T24" fmla="*/ 54 w 70"/>
                <a:gd name="T25"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67">
                  <a:moveTo>
                    <a:pt x="54" y="13"/>
                  </a:moveTo>
                  <a:cubicBezTo>
                    <a:pt x="56" y="11"/>
                    <a:pt x="56" y="11"/>
                    <a:pt x="56" y="11"/>
                  </a:cubicBezTo>
                  <a:cubicBezTo>
                    <a:pt x="68" y="16"/>
                    <a:pt x="68" y="16"/>
                    <a:pt x="68" y="16"/>
                  </a:cubicBezTo>
                  <a:cubicBezTo>
                    <a:pt x="70" y="25"/>
                    <a:pt x="70" y="32"/>
                    <a:pt x="66" y="41"/>
                  </a:cubicBezTo>
                  <a:cubicBezTo>
                    <a:pt x="57" y="57"/>
                    <a:pt x="45" y="67"/>
                    <a:pt x="22" y="58"/>
                  </a:cubicBezTo>
                  <a:cubicBezTo>
                    <a:pt x="0" y="48"/>
                    <a:pt x="3" y="30"/>
                    <a:pt x="10" y="13"/>
                  </a:cubicBezTo>
                  <a:cubicBezTo>
                    <a:pt x="12" y="8"/>
                    <a:pt x="14" y="5"/>
                    <a:pt x="17" y="0"/>
                  </a:cubicBezTo>
                  <a:cubicBezTo>
                    <a:pt x="30" y="5"/>
                    <a:pt x="30" y="5"/>
                    <a:pt x="30" y="5"/>
                  </a:cubicBezTo>
                  <a:cubicBezTo>
                    <a:pt x="29" y="8"/>
                    <a:pt x="29" y="8"/>
                    <a:pt x="29" y="8"/>
                  </a:cubicBezTo>
                  <a:cubicBezTo>
                    <a:pt x="23" y="8"/>
                    <a:pt x="18" y="12"/>
                    <a:pt x="15" y="17"/>
                  </a:cubicBezTo>
                  <a:cubicBezTo>
                    <a:pt x="10" y="27"/>
                    <a:pt x="17" y="35"/>
                    <a:pt x="26" y="42"/>
                  </a:cubicBezTo>
                  <a:cubicBezTo>
                    <a:pt x="35" y="49"/>
                    <a:pt x="54" y="46"/>
                    <a:pt x="59" y="36"/>
                  </a:cubicBezTo>
                  <a:cubicBezTo>
                    <a:pt x="62" y="29"/>
                    <a:pt x="60" y="20"/>
                    <a:pt x="54"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55" name="Freeform 54"/>
            <p:cNvSpPr>
              <a:spLocks/>
            </p:cNvSpPr>
            <p:nvPr userDrawn="1"/>
          </p:nvSpPr>
          <p:spPr bwMode="auto">
            <a:xfrm>
              <a:off x="7953376" y="4840288"/>
              <a:ext cx="39688" cy="28575"/>
            </a:xfrm>
            <a:custGeom>
              <a:avLst/>
              <a:gdLst>
                <a:gd name="T0" fmla="*/ 21 w 25"/>
                <a:gd name="T1" fmla="*/ 18 h 18"/>
                <a:gd name="T2" fmla="*/ 25 w 25"/>
                <a:gd name="T3" fmla="*/ 11 h 18"/>
                <a:gd name="T4" fmla="*/ 25 w 25"/>
                <a:gd name="T5" fmla="*/ 11 h 18"/>
                <a:gd name="T6" fmla="*/ 23 w 25"/>
                <a:gd name="T7" fmla="*/ 12 h 18"/>
                <a:gd name="T8" fmla="*/ 4 w 25"/>
                <a:gd name="T9" fmla="*/ 2 h 18"/>
                <a:gd name="T10" fmla="*/ 5 w 25"/>
                <a:gd name="T11" fmla="*/ 1 h 18"/>
                <a:gd name="T12" fmla="*/ 3 w 25"/>
                <a:gd name="T13" fmla="*/ 0 h 18"/>
                <a:gd name="T14" fmla="*/ 0 w 25"/>
                <a:gd name="T15" fmla="*/ 7 h 18"/>
                <a:gd name="T16" fmla="*/ 1 w 25"/>
                <a:gd name="T17" fmla="*/ 8 h 18"/>
                <a:gd name="T18" fmla="*/ 3 w 25"/>
                <a:gd name="T19" fmla="*/ 6 h 18"/>
                <a:gd name="T20" fmla="*/ 20 w 25"/>
                <a:gd name="T21" fmla="*/ 16 h 18"/>
                <a:gd name="T22" fmla="*/ 20 w 25"/>
                <a:gd name="T23" fmla="*/ 18 h 18"/>
                <a:gd name="T24" fmla="*/ 21 w 2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21" y="18"/>
                  </a:moveTo>
                  <a:lnTo>
                    <a:pt x="25" y="11"/>
                  </a:lnTo>
                  <a:lnTo>
                    <a:pt x="25" y="11"/>
                  </a:lnTo>
                  <a:lnTo>
                    <a:pt x="23" y="12"/>
                  </a:lnTo>
                  <a:lnTo>
                    <a:pt x="4" y="2"/>
                  </a:lnTo>
                  <a:lnTo>
                    <a:pt x="5" y="1"/>
                  </a:lnTo>
                  <a:lnTo>
                    <a:pt x="3" y="0"/>
                  </a:lnTo>
                  <a:lnTo>
                    <a:pt x="0" y="7"/>
                  </a:lnTo>
                  <a:lnTo>
                    <a:pt x="1" y="8"/>
                  </a:lnTo>
                  <a:lnTo>
                    <a:pt x="3" y="6"/>
                  </a:lnTo>
                  <a:lnTo>
                    <a:pt x="20" y="16"/>
                  </a:lnTo>
                  <a:lnTo>
                    <a:pt x="20" y="18"/>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56" name="Freeform 55"/>
            <p:cNvSpPr>
              <a:spLocks/>
            </p:cNvSpPr>
            <p:nvPr userDrawn="1"/>
          </p:nvSpPr>
          <p:spPr bwMode="auto">
            <a:xfrm>
              <a:off x="7935913" y="4864100"/>
              <a:ext cx="47625" cy="34925"/>
            </a:xfrm>
            <a:custGeom>
              <a:avLst/>
              <a:gdLst>
                <a:gd name="T0" fmla="*/ 46 w 76"/>
                <a:gd name="T1" fmla="*/ 55 h 55"/>
                <a:gd name="T2" fmla="*/ 76 w 76"/>
                <a:gd name="T3" fmla="*/ 21 h 55"/>
                <a:gd name="T4" fmla="*/ 69 w 76"/>
                <a:gd name="T5" fmla="*/ 5 h 55"/>
                <a:gd name="T6" fmla="*/ 65 w 76"/>
                <a:gd name="T7" fmla="*/ 10 h 55"/>
                <a:gd name="T8" fmla="*/ 66 w 76"/>
                <a:gd name="T9" fmla="*/ 20 h 55"/>
                <a:gd name="T10" fmla="*/ 53 w 76"/>
                <a:gd name="T11" fmla="*/ 38 h 55"/>
                <a:gd name="T12" fmla="*/ 15 w 76"/>
                <a:gd name="T13" fmla="*/ 7 h 55"/>
                <a:gd name="T14" fmla="*/ 17 w 76"/>
                <a:gd name="T15" fmla="*/ 3 h 55"/>
                <a:gd name="T16" fmla="*/ 13 w 76"/>
                <a:gd name="T17" fmla="*/ 0 h 55"/>
                <a:gd name="T18" fmla="*/ 0 w 76"/>
                <a:gd name="T19" fmla="*/ 17 h 55"/>
                <a:gd name="T20" fmla="*/ 4 w 76"/>
                <a:gd name="T21" fmla="*/ 19 h 55"/>
                <a:gd name="T22" fmla="*/ 8 w 76"/>
                <a:gd name="T23" fmla="*/ 17 h 55"/>
                <a:gd name="T24" fmla="*/ 45 w 76"/>
                <a:gd name="T25" fmla="*/ 48 h 55"/>
                <a:gd name="T26" fmla="*/ 45 w 76"/>
                <a:gd name="T27" fmla="*/ 53 h 55"/>
                <a:gd name="T28" fmla="*/ 46 w 76"/>
                <a:gd name="T2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55">
                  <a:moveTo>
                    <a:pt x="46" y="55"/>
                  </a:moveTo>
                  <a:cubicBezTo>
                    <a:pt x="76" y="21"/>
                    <a:pt x="76" y="21"/>
                    <a:pt x="76" y="21"/>
                  </a:cubicBezTo>
                  <a:cubicBezTo>
                    <a:pt x="69" y="5"/>
                    <a:pt x="69" y="5"/>
                    <a:pt x="69" y="5"/>
                  </a:cubicBezTo>
                  <a:cubicBezTo>
                    <a:pt x="65" y="10"/>
                    <a:pt x="65" y="10"/>
                    <a:pt x="65" y="10"/>
                  </a:cubicBezTo>
                  <a:cubicBezTo>
                    <a:pt x="65" y="10"/>
                    <a:pt x="67" y="16"/>
                    <a:pt x="66" y="20"/>
                  </a:cubicBezTo>
                  <a:cubicBezTo>
                    <a:pt x="65" y="28"/>
                    <a:pt x="53" y="38"/>
                    <a:pt x="53" y="38"/>
                  </a:cubicBezTo>
                  <a:cubicBezTo>
                    <a:pt x="15" y="7"/>
                    <a:pt x="15" y="7"/>
                    <a:pt x="15" y="7"/>
                  </a:cubicBezTo>
                  <a:cubicBezTo>
                    <a:pt x="17" y="3"/>
                    <a:pt x="17" y="3"/>
                    <a:pt x="17" y="3"/>
                  </a:cubicBezTo>
                  <a:cubicBezTo>
                    <a:pt x="13" y="0"/>
                    <a:pt x="13" y="0"/>
                    <a:pt x="13" y="0"/>
                  </a:cubicBezTo>
                  <a:cubicBezTo>
                    <a:pt x="0" y="17"/>
                    <a:pt x="0" y="17"/>
                    <a:pt x="0" y="17"/>
                  </a:cubicBezTo>
                  <a:cubicBezTo>
                    <a:pt x="4" y="19"/>
                    <a:pt x="4" y="19"/>
                    <a:pt x="4" y="19"/>
                  </a:cubicBezTo>
                  <a:cubicBezTo>
                    <a:pt x="8" y="17"/>
                    <a:pt x="8" y="17"/>
                    <a:pt x="8" y="17"/>
                  </a:cubicBezTo>
                  <a:cubicBezTo>
                    <a:pt x="45" y="48"/>
                    <a:pt x="45" y="48"/>
                    <a:pt x="45" y="48"/>
                  </a:cubicBezTo>
                  <a:cubicBezTo>
                    <a:pt x="45" y="53"/>
                    <a:pt x="45" y="53"/>
                    <a:pt x="45" y="53"/>
                  </a:cubicBezTo>
                  <a:lnTo>
                    <a:pt x="46"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57" name="Freeform 56"/>
            <p:cNvSpPr>
              <a:spLocks/>
            </p:cNvSpPr>
            <p:nvPr userDrawn="1"/>
          </p:nvSpPr>
          <p:spPr bwMode="auto">
            <a:xfrm>
              <a:off x="7880351" y="4895850"/>
              <a:ext cx="33338" cy="52388"/>
            </a:xfrm>
            <a:custGeom>
              <a:avLst/>
              <a:gdLst>
                <a:gd name="T0" fmla="*/ 29 w 52"/>
                <a:gd name="T1" fmla="*/ 81 h 81"/>
                <a:gd name="T2" fmla="*/ 46 w 52"/>
                <a:gd name="T3" fmla="*/ 73 h 81"/>
                <a:gd name="T4" fmla="*/ 44 w 52"/>
                <a:gd name="T5" fmla="*/ 71 h 81"/>
                <a:gd name="T6" fmla="*/ 40 w 52"/>
                <a:gd name="T7" fmla="*/ 70 h 81"/>
                <a:gd name="T8" fmla="*/ 28 w 52"/>
                <a:gd name="T9" fmla="*/ 47 h 81"/>
                <a:gd name="T10" fmla="*/ 44 w 52"/>
                <a:gd name="T11" fmla="*/ 39 h 81"/>
                <a:gd name="T12" fmla="*/ 52 w 52"/>
                <a:gd name="T13" fmla="*/ 38 h 81"/>
                <a:gd name="T14" fmla="*/ 46 w 52"/>
                <a:gd name="T15" fmla="*/ 27 h 81"/>
                <a:gd name="T16" fmla="*/ 41 w 52"/>
                <a:gd name="T17" fmla="*/ 32 h 81"/>
                <a:gd name="T18" fmla="*/ 25 w 52"/>
                <a:gd name="T19" fmla="*/ 41 h 81"/>
                <a:gd name="T20" fmla="*/ 17 w 52"/>
                <a:gd name="T21" fmla="*/ 24 h 81"/>
                <a:gd name="T22" fmla="*/ 35 w 52"/>
                <a:gd name="T23" fmla="*/ 14 h 81"/>
                <a:gd name="T24" fmla="*/ 42 w 52"/>
                <a:gd name="T25" fmla="*/ 12 h 81"/>
                <a:gd name="T26" fmla="*/ 43 w 52"/>
                <a:gd name="T27" fmla="*/ 7 h 81"/>
                <a:gd name="T28" fmla="*/ 47 w 52"/>
                <a:gd name="T29" fmla="*/ 0 h 81"/>
                <a:gd name="T30" fmla="*/ 0 w 52"/>
                <a:gd name="T31" fmla="*/ 27 h 81"/>
                <a:gd name="T32" fmla="*/ 1 w 52"/>
                <a:gd name="T33" fmla="*/ 31 h 81"/>
                <a:gd name="T34" fmla="*/ 6 w 52"/>
                <a:gd name="T35" fmla="*/ 30 h 81"/>
                <a:gd name="T36" fmla="*/ 28 w 52"/>
                <a:gd name="T37" fmla="*/ 75 h 81"/>
                <a:gd name="T38" fmla="*/ 27 w 52"/>
                <a:gd name="T39" fmla="*/ 79 h 81"/>
                <a:gd name="T40" fmla="*/ 29 w 52"/>
                <a:gd name="T4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81">
                  <a:moveTo>
                    <a:pt x="29" y="81"/>
                  </a:moveTo>
                  <a:cubicBezTo>
                    <a:pt x="46" y="73"/>
                    <a:pt x="46" y="73"/>
                    <a:pt x="46" y="73"/>
                  </a:cubicBezTo>
                  <a:cubicBezTo>
                    <a:pt x="44" y="71"/>
                    <a:pt x="44" y="71"/>
                    <a:pt x="44" y="71"/>
                  </a:cubicBezTo>
                  <a:cubicBezTo>
                    <a:pt x="40" y="70"/>
                    <a:pt x="40" y="70"/>
                    <a:pt x="40" y="70"/>
                  </a:cubicBezTo>
                  <a:cubicBezTo>
                    <a:pt x="28" y="47"/>
                    <a:pt x="28" y="47"/>
                    <a:pt x="28" y="47"/>
                  </a:cubicBezTo>
                  <a:cubicBezTo>
                    <a:pt x="28" y="47"/>
                    <a:pt x="38" y="41"/>
                    <a:pt x="44" y="39"/>
                  </a:cubicBezTo>
                  <a:cubicBezTo>
                    <a:pt x="47" y="38"/>
                    <a:pt x="52" y="38"/>
                    <a:pt x="52" y="38"/>
                  </a:cubicBezTo>
                  <a:cubicBezTo>
                    <a:pt x="46" y="27"/>
                    <a:pt x="46" y="27"/>
                    <a:pt x="46" y="27"/>
                  </a:cubicBezTo>
                  <a:cubicBezTo>
                    <a:pt x="46" y="27"/>
                    <a:pt x="43" y="31"/>
                    <a:pt x="41" y="32"/>
                  </a:cubicBezTo>
                  <a:cubicBezTo>
                    <a:pt x="36" y="37"/>
                    <a:pt x="25" y="41"/>
                    <a:pt x="25" y="41"/>
                  </a:cubicBezTo>
                  <a:cubicBezTo>
                    <a:pt x="17" y="24"/>
                    <a:pt x="17" y="24"/>
                    <a:pt x="17" y="24"/>
                  </a:cubicBezTo>
                  <a:cubicBezTo>
                    <a:pt x="17" y="24"/>
                    <a:pt x="28" y="16"/>
                    <a:pt x="35" y="14"/>
                  </a:cubicBezTo>
                  <a:cubicBezTo>
                    <a:pt x="38" y="13"/>
                    <a:pt x="42" y="12"/>
                    <a:pt x="42" y="12"/>
                  </a:cubicBezTo>
                  <a:cubicBezTo>
                    <a:pt x="42" y="12"/>
                    <a:pt x="43" y="9"/>
                    <a:pt x="43" y="7"/>
                  </a:cubicBezTo>
                  <a:cubicBezTo>
                    <a:pt x="44" y="4"/>
                    <a:pt x="47" y="0"/>
                    <a:pt x="47" y="0"/>
                  </a:cubicBezTo>
                  <a:cubicBezTo>
                    <a:pt x="0" y="27"/>
                    <a:pt x="0" y="27"/>
                    <a:pt x="0" y="27"/>
                  </a:cubicBezTo>
                  <a:cubicBezTo>
                    <a:pt x="1" y="31"/>
                    <a:pt x="1" y="31"/>
                    <a:pt x="1" y="31"/>
                  </a:cubicBezTo>
                  <a:cubicBezTo>
                    <a:pt x="6" y="30"/>
                    <a:pt x="6" y="30"/>
                    <a:pt x="6" y="30"/>
                  </a:cubicBezTo>
                  <a:cubicBezTo>
                    <a:pt x="28" y="75"/>
                    <a:pt x="28" y="75"/>
                    <a:pt x="28" y="75"/>
                  </a:cubicBezTo>
                  <a:cubicBezTo>
                    <a:pt x="27" y="79"/>
                    <a:pt x="27" y="79"/>
                    <a:pt x="27" y="79"/>
                  </a:cubicBezTo>
                  <a:lnTo>
                    <a:pt x="29"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sp>
          <p:nvSpPr>
            <p:cNvPr id="58" name="Freeform 57"/>
            <p:cNvSpPr>
              <a:spLocks noEditPoints="1"/>
            </p:cNvSpPr>
            <p:nvPr userDrawn="1"/>
          </p:nvSpPr>
          <p:spPr bwMode="auto">
            <a:xfrm>
              <a:off x="7685088" y="4448175"/>
              <a:ext cx="254000" cy="468313"/>
            </a:xfrm>
            <a:custGeom>
              <a:avLst/>
              <a:gdLst>
                <a:gd name="T0" fmla="*/ 334 w 401"/>
                <a:gd name="T1" fmla="*/ 149 h 738"/>
                <a:gd name="T2" fmla="*/ 224 w 401"/>
                <a:gd name="T3" fmla="*/ 31 h 738"/>
                <a:gd name="T4" fmla="*/ 177 w 401"/>
                <a:gd name="T5" fmla="*/ 31 h 738"/>
                <a:gd name="T6" fmla="*/ 67 w 401"/>
                <a:gd name="T7" fmla="*/ 149 h 738"/>
                <a:gd name="T8" fmla="*/ 0 w 401"/>
                <a:gd name="T9" fmla="*/ 273 h 738"/>
                <a:gd name="T10" fmla="*/ 200 w 401"/>
                <a:gd name="T11" fmla="*/ 738 h 738"/>
                <a:gd name="T12" fmla="*/ 401 w 401"/>
                <a:gd name="T13" fmla="*/ 273 h 738"/>
                <a:gd name="T14" fmla="*/ 263 w 401"/>
                <a:gd name="T15" fmla="*/ 199 h 738"/>
                <a:gd name="T16" fmla="*/ 312 w 401"/>
                <a:gd name="T17" fmla="*/ 149 h 738"/>
                <a:gd name="T18" fmla="*/ 224 w 401"/>
                <a:gd name="T19" fmla="*/ 89 h 738"/>
                <a:gd name="T20" fmla="*/ 200 w 401"/>
                <a:gd name="T21" fmla="*/ 199 h 738"/>
                <a:gd name="T22" fmla="*/ 241 w 401"/>
                <a:gd name="T23" fmla="*/ 147 h 738"/>
                <a:gd name="T24" fmla="*/ 200 w 401"/>
                <a:gd name="T25" fmla="*/ 17 h 738"/>
                <a:gd name="T26" fmla="*/ 238 w 401"/>
                <a:gd name="T27" fmla="*/ 61 h 738"/>
                <a:gd name="T28" fmla="*/ 194 w 401"/>
                <a:gd name="T29" fmla="*/ 92 h 738"/>
                <a:gd name="T30" fmla="*/ 177 w 401"/>
                <a:gd name="T31" fmla="*/ 89 h 738"/>
                <a:gd name="T32" fmla="*/ 177 w 401"/>
                <a:gd name="T33" fmla="*/ 89 h 738"/>
                <a:gd name="T34" fmla="*/ 138 w 401"/>
                <a:gd name="T35" fmla="*/ 147 h 738"/>
                <a:gd name="T36" fmla="*/ 200 w 401"/>
                <a:gd name="T37" fmla="*/ 221 h 738"/>
                <a:gd name="T38" fmla="*/ 294 w 401"/>
                <a:gd name="T39" fmla="*/ 231 h 738"/>
                <a:gd name="T40" fmla="*/ 225 w 401"/>
                <a:gd name="T41" fmla="*/ 274 h 738"/>
                <a:gd name="T42" fmla="*/ 177 w 401"/>
                <a:gd name="T43" fmla="*/ 241 h 738"/>
                <a:gd name="T44" fmla="*/ 174 w 401"/>
                <a:gd name="T45" fmla="*/ 272 h 738"/>
                <a:gd name="T46" fmla="*/ 106 w 401"/>
                <a:gd name="T47" fmla="*/ 231 h 738"/>
                <a:gd name="T48" fmla="*/ 41 w 401"/>
                <a:gd name="T49" fmla="*/ 391 h 738"/>
                <a:gd name="T50" fmla="*/ 168 w 401"/>
                <a:gd name="T51" fmla="*/ 357 h 738"/>
                <a:gd name="T52" fmla="*/ 47 w 401"/>
                <a:gd name="T53" fmla="*/ 413 h 738"/>
                <a:gd name="T54" fmla="*/ 47 w 401"/>
                <a:gd name="T55" fmla="*/ 413 h 738"/>
                <a:gd name="T56" fmla="*/ 152 w 401"/>
                <a:gd name="T57" fmla="*/ 650 h 738"/>
                <a:gd name="T58" fmla="*/ 249 w 401"/>
                <a:gd name="T59" fmla="*/ 650 h 738"/>
                <a:gd name="T60" fmla="*/ 227 w 401"/>
                <a:gd name="T61" fmla="*/ 534 h 738"/>
                <a:gd name="T62" fmla="*/ 194 w 401"/>
                <a:gd name="T63" fmla="*/ 711 h 738"/>
                <a:gd name="T64" fmla="*/ 93 w 401"/>
                <a:gd name="T65" fmla="*/ 534 h 738"/>
                <a:gd name="T66" fmla="*/ 173 w 401"/>
                <a:gd name="T67" fmla="*/ 413 h 738"/>
                <a:gd name="T68" fmla="*/ 330 w 401"/>
                <a:gd name="T69" fmla="*/ 484 h 738"/>
                <a:gd name="T70" fmla="*/ 189 w 401"/>
                <a:gd name="T71" fmla="*/ 391 h 738"/>
                <a:gd name="T72" fmla="*/ 230 w 401"/>
                <a:gd name="T73" fmla="*/ 391 h 738"/>
                <a:gd name="T74" fmla="*/ 249 w 401"/>
                <a:gd name="T75" fmla="*/ 413 h 738"/>
                <a:gd name="T76" fmla="*/ 307 w 401"/>
                <a:gd name="T77" fmla="*/ 391 h 738"/>
                <a:gd name="T78" fmla="*/ 361 w 401"/>
                <a:gd name="T79" fmla="*/ 391 h 738"/>
                <a:gd name="T80" fmla="*/ 374 w 401"/>
                <a:gd name="T81" fmla="*/ 336 h 738"/>
                <a:gd name="T82" fmla="*/ 200 w 401"/>
                <a:gd name="T83" fmla="*/ 364 h 738"/>
                <a:gd name="T84" fmla="*/ 29 w 401"/>
                <a:gd name="T85" fmla="*/ 336 h 738"/>
                <a:gd name="T86" fmla="*/ 132 w 401"/>
                <a:gd name="T87" fmla="*/ 256 h 738"/>
                <a:gd name="T88" fmla="*/ 145 w 401"/>
                <a:gd name="T89" fmla="*/ 300 h 738"/>
                <a:gd name="T90" fmla="*/ 194 w 401"/>
                <a:gd name="T91" fmla="*/ 273 h 738"/>
                <a:gd name="T92" fmla="*/ 198 w 401"/>
                <a:gd name="T93" fmla="*/ 252 h 738"/>
                <a:gd name="T94" fmla="*/ 205 w 401"/>
                <a:gd name="T95" fmla="*/ 278 h 738"/>
                <a:gd name="T96" fmla="*/ 281 w 401"/>
                <a:gd name="T97" fmla="*/ 280 h 738"/>
                <a:gd name="T98" fmla="*/ 294 w 401"/>
                <a:gd name="T99" fmla="*/ 25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1" h="738">
                  <a:moveTo>
                    <a:pt x="392" y="207"/>
                  </a:moveTo>
                  <a:cubicBezTo>
                    <a:pt x="389" y="199"/>
                    <a:pt x="389" y="199"/>
                    <a:pt x="389" y="199"/>
                  </a:cubicBezTo>
                  <a:cubicBezTo>
                    <a:pt x="334" y="199"/>
                    <a:pt x="334" y="199"/>
                    <a:pt x="334" y="199"/>
                  </a:cubicBezTo>
                  <a:cubicBezTo>
                    <a:pt x="334" y="149"/>
                    <a:pt x="334" y="149"/>
                    <a:pt x="334" y="149"/>
                  </a:cubicBezTo>
                  <a:cubicBezTo>
                    <a:pt x="334" y="135"/>
                    <a:pt x="327" y="121"/>
                    <a:pt x="308" y="115"/>
                  </a:cubicBezTo>
                  <a:cubicBezTo>
                    <a:pt x="295" y="99"/>
                    <a:pt x="276" y="85"/>
                    <a:pt x="255" y="76"/>
                  </a:cubicBezTo>
                  <a:cubicBezTo>
                    <a:pt x="255" y="31"/>
                    <a:pt x="255" y="31"/>
                    <a:pt x="255" y="31"/>
                  </a:cubicBezTo>
                  <a:cubicBezTo>
                    <a:pt x="224" y="31"/>
                    <a:pt x="224" y="31"/>
                    <a:pt x="224" y="31"/>
                  </a:cubicBezTo>
                  <a:cubicBezTo>
                    <a:pt x="224" y="0"/>
                    <a:pt x="224" y="0"/>
                    <a:pt x="224" y="0"/>
                  </a:cubicBezTo>
                  <a:cubicBezTo>
                    <a:pt x="200" y="0"/>
                    <a:pt x="200" y="0"/>
                    <a:pt x="200" y="0"/>
                  </a:cubicBezTo>
                  <a:cubicBezTo>
                    <a:pt x="177" y="0"/>
                    <a:pt x="177" y="0"/>
                    <a:pt x="177" y="0"/>
                  </a:cubicBezTo>
                  <a:cubicBezTo>
                    <a:pt x="177" y="31"/>
                    <a:pt x="177" y="31"/>
                    <a:pt x="177" y="31"/>
                  </a:cubicBezTo>
                  <a:cubicBezTo>
                    <a:pt x="146" y="31"/>
                    <a:pt x="146" y="31"/>
                    <a:pt x="146" y="31"/>
                  </a:cubicBezTo>
                  <a:cubicBezTo>
                    <a:pt x="146" y="76"/>
                    <a:pt x="146" y="76"/>
                    <a:pt x="146" y="76"/>
                  </a:cubicBezTo>
                  <a:cubicBezTo>
                    <a:pt x="125" y="85"/>
                    <a:pt x="106" y="99"/>
                    <a:pt x="93" y="115"/>
                  </a:cubicBezTo>
                  <a:cubicBezTo>
                    <a:pt x="74" y="121"/>
                    <a:pt x="67" y="135"/>
                    <a:pt x="67" y="149"/>
                  </a:cubicBezTo>
                  <a:cubicBezTo>
                    <a:pt x="67" y="199"/>
                    <a:pt x="67" y="199"/>
                    <a:pt x="67" y="199"/>
                  </a:cubicBezTo>
                  <a:cubicBezTo>
                    <a:pt x="13" y="199"/>
                    <a:pt x="13" y="199"/>
                    <a:pt x="13" y="199"/>
                  </a:cubicBezTo>
                  <a:cubicBezTo>
                    <a:pt x="10" y="207"/>
                    <a:pt x="10" y="207"/>
                    <a:pt x="10" y="207"/>
                  </a:cubicBezTo>
                  <a:cubicBezTo>
                    <a:pt x="3" y="227"/>
                    <a:pt x="0" y="249"/>
                    <a:pt x="0" y="273"/>
                  </a:cubicBezTo>
                  <a:cubicBezTo>
                    <a:pt x="0" y="347"/>
                    <a:pt x="28" y="433"/>
                    <a:pt x="55" y="501"/>
                  </a:cubicBezTo>
                  <a:cubicBezTo>
                    <a:pt x="96" y="602"/>
                    <a:pt x="150" y="695"/>
                    <a:pt x="179" y="726"/>
                  </a:cubicBezTo>
                  <a:cubicBezTo>
                    <a:pt x="185" y="732"/>
                    <a:pt x="191" y="738"/>
                    <a:pt x="200" y="738"/>
                  </a:cubicBezTo>
                  <a:cubicBezTo>
                    <a:pt x="200" y="738"/>
                    <a:pt x="200" y="738"/>
                    <a:pt x="200" y="738"/>
                  </a:cubicBezTo>
                  <a:cubicBezTo>
                    <a:pt x="201" y="738"/>
                    <a:pt x="201" y="738"/>
                    <a:pt x="201" y="738"/>
                  </a:cubicBezTo>
                  <a:cubicBezTo>
                    <a:pt x="210" y="738"/>
                    <a:pt x="215" y="732"/>
                    <a:pt x="222" y="726"/>
                  </a:cubicBezTo>
                  <a:cubicBezTo>
                    <a:pt x="251" y="695"/>
                    <a:pt x="306" y="602"/>
                    <a:pt x="347" y="501"/>
                  </a:cubicBezTo>
                  <a:cubicBezTo>
                    <a:pt x="374" y="433"/>
                    <a:pt x="401" y="347"/>
                    <a:pt x="401" y="273"/>
                  </a:cubicBezTo>
                  <a:cubicBezTo>
                    <a:pt x="401" y="249"/>
                    <a:pt x="399" y="227"/>
                    <a:pt x="392" y="207"/>
                  </a:cubicBezTo>
                  <a:moveTo>
                    <a:pt x="312" y="149"/>
                  </a:moveTo>
                  <a:cubicBezTo>
                    <a:pt x="312" y="199"/>
                    <a:pt x="312" y="199"/>
                    <a:pt x="312" y="199"/>
                  </a:cubicBezTo>
                  <a:cubicBezTo>
                    <a:pt x="263" y="199"/>
                    <a:pt x="263" y="199"/>
                    <a:pt x="263" y="199"/>
                  </a:cubicBezTo>
                  <a:cubicBezTo>
                    <a:pt x="263" y="147"/>
                    <a:pt x="263" y="147"/>
                    <a:pt x="263" y="147"/>
                  </a:cubicBezTo>
                  <a:cubicBezTo>
                    <a:pt x="263" y="140"/>
                    <a:pt x="264" y="139"/>
                    <a:pt x="266" y="138"/>
                  </a:cubicBezTo>
                  <a:cubicBezTo>
                    <a:pt x="268" y="136"/>
                    <a:pt x="275" y="134"/>
                    <a:pt x="290" y="134"/>
                  </a:cubicBezTo>
                  <a:cubicBezTo>
                    <a:pt x="310" y="134"/>
                    <a:pt x="312" y="143"/>
                    <a:pt x="312" y="149"/>
                  </a:cubicBezTo>
                  <a:moveTo>
                    <a:pt x="276" y="113"/>
                  </a:moveTo>
                  <a:cubicBezTo>
                    <a:pt x="269" y="114"/>
                    <a:pt x="261" y="116"/>
                    <a:pt x="255" y="119"/>
                  </a:cubicBezTo>
                  <a:cubicBezTo>
                    <a:pt x="248" y="108"/>
                    <a:pt x="238" y="101"/>
                    <a:pt x="224" y="97"/>
                  </a:cubicBezTo>
                  <a:cubicBezTo>
                    <a:pt x="224" y="89"/>
                    <a:pt x="224" y="89"/>
                    <a:pt x="224" y="89"/>
                  </a:cubicBezTo>
                  <a:cubicBezTo>
                    <a:pt x="243" y="93"/>
                    <a:pt x="262" y="101"/>
                    <a:pt x="276" y="113"/>
                  </a:cubicBezTo>
                  <a:moveTo>
                    <a:pt x="241" y="147"/>
                  </a:moveTo>
                  <a:cubicBezTo>
                    <a:pt x="241" y="199"/>
                    <a:pt x="241" y="199"/>
                    <a:pt x="241" y="199"/>
                  </a:cubicBezTo>
                  <a:cubicBezTo>
                    <a:pt x="200" y="199"/>
                    <a:pt x="200" y="199"/>
                    <a:pt x="200" y="199"/>
                  </a:cubicBezTo>
                  <a:cubicBezTo>
                    <a:pt x="160" y="199"/>
                    <a:pt x="160" y="199"/>
                    <a:pt x="160" y="199"/>
                  </a:cubicBezTo>
                  <a:cubicBezTo>
                    <a:pt x="160" y="147"/>
                    <a:pt x="160" y="147"/>
                    <a:pt x="160" y="147"/>
                  </a:cubicBezTo>
                  <a:cubicBezTo>
                    <a:pt x="160" y="132"/>
                    <a:pt x="170" y="114"/>
                    <a:pt x="200" y="114"/>
                  </a:cubicBezTo>
                  <a:cubicBezTo>
                    <a:pt x="231" y="114"/>
                    <a:pt x="241" y="132"/>
                    <a:pt x="241" y="147"/>
                  </a:cubicBezTo>
                  <a:moveTo>
                    <a:pt x="163" y="48"/>
                  </a:moveTo>
                  <a:cubicBezTo>
                    <a:pt x="194" y="48"/>
                    <a:pt x="194" y="48"/>
                    <a:pt x="194" y="48"/>
                  </a:cubicBezTo>
                  <a:cubicBezTo>
                    <a:pt x="194" y="17"/>
                    <a:pt x="194" y="17"/>
                    <a:pt x="194" y="17"/>
                  </a:cubicBezTo>
                  <a:cubicBezTo>
                    <a:pt x="200" y="17"/>
                    <a:pt x="200" y="17"/>
                    <a:pt x="200" y="17"/>
                  </a:cubicBezTo>
                  <a:cubicBezTo>
                    <a:pt x="207" y="17"/>
                    <a:pt x="207" y="17"/>
                    <a:pt x="207" y="17"/>
                  </a:cubicBezTo>
                  <a:cubicBezTo>
                    <a:pt x="207" y="48"/>
                    <a:pt x="207" y="48"/>
                    <a:pt x="207" y="48"/>
                  </a:cubicBezTo>
                  <a:cubicBezTo>
                    <a:pt x="238" y="48"/>
                    <a:pt x="238" y="48"/>
                    <a:pt x="238" y="48"/>
                  </a:cubicBezTo>
                  <a:cubicBezTo>
                    <a:pt x="238" y="61"/>
                    <a:pt x="238" y="61"/>
                    <a:pt x="238" y="61"/>
                  </a:cubicBezTo>
                  <a:cubicBezTo>
                    <a:pt x="207" y="61"/>
                    <a:pt x="207" y="61"/>
                    <a:pt x="207" y="61"/>
                  </a:cubicBezTo>
                  <a:cubicBezTo>
                    <a:pt x="207" y="92"/>
                    <a:pt x="207" y="92"/>
                    <a:pt x="207" y="92"/>
                  </a:cubicBezTo>
                  <a:cubicBezTo>
                    <a:pt x="200" y="92"/>
                    <a:pt x="200" y="92"/>
                    <a:pt x="200" y="92"/>
                  </a:cubicBezTo>
                  <a:cubicBezTo>
                    <a:pt x="194" y="92"/>
                    <a:pt x="194" y="92"/>
                    <a:pt x="194" y="92"/>
                  </a:cubicBezTo>
                  <a:cubicBezTo>
                    <a:pt x="194" y="61"/>
                    <a:pt x="194" y="61"/>
                    <a:pt x="194" y="61"/>
                  </a:cubicBezTo>
                  <a:cubicBezTo>
                    <a:pt x="163" y="61"/>
                    <a:pt x="163" y="61"/>
                    <a:pt x="163" y="61"/>
                  </a:cubicBezTo>
                  <a:lnTo>
                    <a:pt x="163" y="48"/>
                  </a:lnTo>
                  <a:close/>
                  <a:moveTo>
                    <a:pt x="177" y="89"/>
                  </a:moveTo>
                  <a:cubicBezTo>
                    <a:pt x="177" y="97"/>
                    <a:pt x="177" y="97"/>
                    <a:pt x="177" y="97"/>
                  </a:cubicBezTo>
                  <a:cubicBezTo>
                    <a:pt x="164" y="101"/>
                    <a:pt x="153" y="108"/>
                    <a:pt x="146" y="119"/>
                  </a:cubicBezTo>
                  <a:cubicBezTo>
                    <a:pt x="140" y="116"/>
                    <a:pt x="133" y="114"/>
                    <a:pt x="125" y="113"/>
                  </a:cubicBezTo>
                  <a:cubicBezTo>
                    <a:pt x="140" y="101"/>
                    <a:pt x="158" y="93"/>
                    <a:pt x="177" y="89"/>
                  </a:cubicBezTo>
                  <a:moveTo>
                    <a:pt x="89" y="149"/>
                  </a:moveTo>
                  <a:cubicBezTo>
                    <a:pt x="89" y="143"/>
                    <a:pt x="91" y="134"/>
                    <a:pt x="111" y="134"/>
                  </a:cubicBezTo>
                  <a:cubicBezTo>
                    <a:pt x="126" y="134"/>
                    <a:pt x="133" y="136"/>
                    <a:pt x="136" y="138"/>
                  </a:cubicBezTo>
                  <a:cubicBezTo>
                    <a:pt x="137" y="139"/>
                    <a:pt x="138" y="140"/>
                    <a:pt x="138" y="147"/>
                  </a:cubicBezTo>
                  <a:cubicBezTo>
                    <a:pt x="138" y="199"/>
                    <a:pt x="138" y="199"/>
                    <a:pt x="138" y="199"/>
                  </a:cubicBezTo>
                  <a:cubicBezTo>
                    <a:pt x="89" y="199"/>
                    <a:pt x="89" y="199"/>
                    <a:pt x="89" y="199"/>
                  </a:cubicBezTo>
                  <a:lnTo>
                    <a:pt x="89" y="149"/>
                  </a:lnTo>
                  <a:close/>
                  <a:moveTo>
                    <a:pt x="200" y="221"/>
                  </a:moveTo>
                  <a:cubicBezTo>
                    <a:pt x="200" y="221"/>
                    <a:pt x="200" y="221"/>
                    <a:pt x="200" y="221"/>
                  </a:cubicBezTo>
                  <a:cubicBezTo>
                    <a:pt x="374" y="221"/>
                    <a:pt x="374" y="221"/>
                    <a:pt x="374" y="221"/>
                  </a:cubicBezTo>
                  <a:cubicBezTo>
                    <a:pt x="374" y="224"/>
                    <a:pt x="375" y="228"/>
                    <a:pt x="376" y="231"/>
                  </a:cubicBezTo>
                  <a:cubicBezTo>
                    <a:pt x="294" y="231"/>
                    <a:pt x="294" y="231"/>
                    <a:pt x="294" y="231"/>
                  </a:cubicBezTo>
                  <a:cubicBezTo>
                    <a:pt x="260" y="231"/>
                    <a:pt x="245" y="240"/>
                    <a:pt x="245" y="259"/>
                  </a:cubicBezTo>
                  <a:cubicBezTo>
                    <a:pt x="245" y="266"/>
                    <a:pt x="248" y="272"/>
                    <a:pt x="254" y="277"/>
                  </a:cubicBezTo>
                  <a:cubicBezTo>
                    <a:pt x="250" y="279"/>
                    <a:pt x="233" y="284"/>
                    <a:pt x="231" y="285"/>
                  </a:cubicBezTo>
                  <a:cubicBezTo>
                    <a:pt x="229" y="283"/>
                    <a:pt x="225" y="280"/>
                    <a:pt x="225" y="274"/>
                  </a:cubicBezTo>
                  <a:cubicBezTo>
                    <a:pt x="226" y="272"/>
                    <a:pt x="230" y="266"/>
                    <a:pt x="230" y="258"/>
                  </a:cubicBezTo>
                  <a:cubicBezTo>
                    <a:pt x="230" y="246"/>
                    <a:pt x="222" y="234"/>
                    <a:pt x="200" y="233"/>
                  </a:cubicBezTo>
                  <a:cubicBezTo>
                    <a:pt x="190" y="233"/>
                    <a:pt x="184" y="236"/>
                    <a:pt x="178" y="240"/>
                  </a:cubicBezTo>
                  <a:cubicBezTo>
                    <a:pt x="178" y="241"/>
                    <a:pt x="178" y="241"/>
                    <a:pt x="177" y="241"/>
                  </a:cubicBezTo>
                  <a:cubicBezTo>
                    <a:pt x="168" y="244"/>
                    <a:pt x="163" y="250"/>
                    <a:pt x="163" y="258"/>
                  </a:cubicBezTo>
                  <a:cubicBezTo>
                    <a:pt x="163" y="267"/>
                    <a:pt x="163" y="267"/>
                    <a:pt x="163" y="267"/>
                  </a:cubicBezTo>
                  <a:cubicBezTo>
                    <a:pt x="163" y="267"/>
                    <a:pt x="167" y="267"/>
                    <a:pt x="169" y="268"/>
                  </a:cubicBezTo>
                  <a:cubicBezTo>
                    <a:pt x="172" y="269"/>
                    <a:pt x="173" y="270"/>
                    <a:pt x="174" y="272"/>
                  </a:cubicBezTo>
                  <a:cubicBezTo>
                    <a:pt x="176" y="275"/>
                    <a:pt x="174" y="283"/>
                    <a:pt x="169" y="285"/>
                  </a:cubicBezTo>
                  <a:cubicBezTo>
                    <a:pt x="167" y="284"/>
                    <a:pt x="150" y="279"/>
                    <a:pt x="146" y="277"/>
                  </a:cubicBezTo>
                  <a:cubicBezTo>
                    <a:pt x="152" y="272"/>
                    <a:pt x="156" y="266"/>
                    <a:pt x="156" y="259"/>
                  </a:cubicBezTo>
                  <a:cubicBezTo>
                    <a:pt x="156" y="240"/>
                    <a:pt x="141" y="231"/>
                    <a:pt x="106" y="231"/>
                  </a:cubicBezTo>
                  <a:cubicBezTo>
                    <a:pt x="26" y="231"/>
                    <a:pt x="26" y="231"/>
                    <a:pt x="26" y="231"/>
                  </a:cubicBezTo>
                  <a:cubicBezTo>
                    <a:pt x="27" y="228"/>
                    <a:pt x="28" y="224"/>
                    <a:pt x="29" y="221"/>
                  </a:cubicBezTo>
                  <a:lnTo>
                    <a:pt x="200" y="221"/>
                  </a:lnTo>
                  <a:close/>
                  <a:moveTo>
                    <a:pt x="41" y="391"/>
                  </a:moveTo>
                  <a:cubicBezTo>
                    <a:pt x="38" y="379"/>
                    <a:pt x="35" y="369"/>
                    <a:pt x="33" y="357"/>
                  </a:cubicBezTo>
                  <a:cubicBezTo>
                    <a:pt x="57" y="354"/>
                    <a:pt x="116" y="344"/>
                    <a:pt x="158" y="338"/>
                  </a:cubicBezTo>
                  <a:lnTo>
                    <a:pt x="41" y="391"/>
                  </a:lnTo>
                  <a:close/>
                  <a:moveTo>
                    <a:pt x="168" y="357"/>
                  </a:moveTo>
                  <a:cubicBezTo>
                    <a:pt x="145" y="391"/>
                    <a:pt x="145" y="391"/>
                    <a:pt x="145" y="391"/>
                  </a:cubicBezTo>
                  <a:cubicBezTo>
                    <a:pt x="95" y="391"/>
                    <a:pt x="95" y="391"/>
                    <a:pt x="95" y="391"/>
                  </a:cubicBezTo>
                  <a:lnTo>
                    <a:pt x="168" y="357"/>
                  </a:lnTo>
                  <a:close/>
                  <a:moveTo>
                    <a:pt x="47" y="413"/>
                  </a:moveTo>
                  <a:cubicBezTo>
                    <a:pt x="152" y="413"/>
                    <a:pt x="152" y="413"/>
                    <a:pt x="152" y="413"/>
                  </a:cubicBezTo>
                  <a:cubicBezTo>
                    <a:pt x="152" y="463"/>
                    <a:pt x="152" y="463"/>
                    <a:pt x="152" y="463"/>
                  </a:cubicBezTo>
                  <a:cubicBezTo>
                    <a:pt x="64" y="463"/>
                    <a:pt x="64" y="463"/>
                    <a:pt x="64" y="463"/>
                  </a:cubicBezTo>
                  <a:cubicBezTo>
                    <a:pt x="58" y="446"/>
                    <a:pt x="52" y="429"/>
                    <a:pt x="47" y="413"/>
                  </a:cubicBezTo>
                  <a:moveTo>
                    <a:pt x="152" y="650"/>
                  </a:moveTo>
                  <a:cubicBezTo>
                    <a:pt x="137" y="623"/>
                    <a:pt x="119" y="591"/>
                    <a:pt x="103" y="556"/>
                  </a:cubicBezTo>
                  <a:cubicBezTo>
                    <a:pt x="152" y="556"/>
                    <a:pt x="152" y="556"/>
                    <a:pt x="152" y="556"/>
                  </a:cubicBezTo>
                  <a:lnTo>
                    <a:pt x="152" y="650"/>
                  </a:lnTo>
                  <a:close/>
                  <a:moveTo>
                    <a:pt x="249" y="650"/>
                  </a:moveTo>
                  <a:cubicBezTo>
                    <a:pt x="249" y="556"/>
                    <a:pt x="249" y="556"/>
                    <a:pt x="249" y="556"/>
                  </a:cubicBezTo>
                  <a:cubicBezTo>
                    <a:pt x="299" y="556"/>
                    <a:pt x="299" y="556"/>
                    <a:pt x="299" y="556"/>
                  </a:cubicBezTo>
                  <a:cubicBezTo>
                    <a:pt x="282" y="591"/>
                    <a:pt x="265" y="623"/>
                    <a:pt x="249" y="650"/>
                  </a:cubicBezTo>
                  <a:moveTo>
                    <a:pt x="327" y="492"/>
                  </a:moveTo>
                  <a:cubicBezTo>
                    <a:pt x="321" y="507"/>
                    <a:pt x="314" y="520"/>
                    <a:pt x="308" y="534"/>
                  </a:cubicBezTo>
                  <a:cubicBezTo>
                    <a:pt x="238" y="534"/>
                    <a:pt x="238" y="534"/>
                    <a:pt x="238" y="534"/>
                  </a:cubicBezTo>
                  <a:cubicBezTo>
                    <a:pt x="227" y="534"/>
                    <a:pt x="227" y="534"/>
                    <a:pt x="227" y="534"/>
                  </a:cubicBezTo>
                  <a:cubicBezTo>
                    <a:pt x="227" y="684"/>
                    <a:pt x="227" y="684"/>
                    <a:pt x="227" y="684"/>
                  </a:cubicBezTo>
                  <a:cubicBezTo>
                    <a:pt x="219" y="695"/>
                    <a:pt x="212" y="704"/>
                    <a:pt x="206" y="711"/>
                  </a:cubicBezTo>
                  <a:cubicBezTo>
                    <a:pt x="204" y="712"/>
                    <a:pt x="202" y="715"/>
                    <a:pt x="200" y="716"/>
                  </a:cubicBezTo>
                  <a:cubicBezTo>
                    <a:pt x="199" y="715"/>
                    <a:pt x="196" y="712"/>
                    <a:pt x="194" y="711"/>
                  </a:cubicBezTo>
                  <a:cubicBezTo>
                    <a:pt x="188" y="704"/>
                    <a:pt x="182" y="695"/>
                    <a:pt x="173" y="684"/>
                  </a:cubicBezTo>
                  <a:cubicBezTo>
                    <a:pt x="173" y="534"/>
                    <a:pt x="173" y="534"/>
                    <a:pt x="173" y="534"/>
                  </a:cubicBezTo>
                  <a:cubicBezTo>
                    <a:pt x="163" y="534"/>
                    <a:pt x="163" y="534"/>
                    <a:pt x="163" y="534"/>
                  </a:cubicBezTo>
                  <a:cubicBezTo>
                    <a:pt x="93" y="534"/>
                    <a:pt x="93" y="534"/>
                    <a:pt x="93" y="534"/>
                  </a:cubicBezTo>
                  <a:cubicBezTo>
                    <a:pt x="87" y="520"/>
                    <a:pt x="81" y="507"/>
                    <a:pt x="75" y="492"/>
                  </a:cubicBezTo>
                  <a:cubicBezTo>
                    <a:pt x="74" y="490"/>
                    <a:pt x="73" y="487"/>
                    <a:pt x="72" y="484"/>
                  </a:cubicBezTo>
                  <a:cubicBezTo>
                    <a:pt x="173" y="484"/>
                    <a:pt x="173" y="484"/>
                    <a:pt x="173" y="484"/>
                  </a:cubicBezTo>
                  <a:cubicBezTo>
                    <a:pt x="173" y="413"/>
                    <a:pt x="173" y="413"/>
                    <a:pt x="173" y="413"/>
                  </a:cubicBezTo>
                  <a:cubicBezTo>
                    <a:pt x="200" y="413"/>
                    <a:pt x="200" y="413"/>
                    <a:pt x="200" y="413"/>
                  </a:cubicBezTo>
                  <a:cubicBezTo>
                    <a:pt x="227" y="413"/>
                    <a:pt x="227" y="413"/>
                    <a:pt x="227" y="413"/>
                  </a:cubicBezTo>
                  <a:cubicBezTo>
                    <a:pt x="227" y="484"/>
                    <a:pt x="227" y="484"/>
                    <a:pt x="227" y="484"/>
                  </a:cubicBezTo>
                  <a:cubicBezTo>
                    <a:pt x="330" y="484"/>
                    <a:pt x="330" y="484"/>
                    <a:pt x="330" y="484"/>
                  </a:cubicBezTo>
                  <a:cubicBezTo>
                    <a:pt x="329" y="487"/>
                    <a:pt x="328" y="490"/>
                    <a:pt x="327" y="492"/>
                  </a:cubicBezTo>
                  <a:moveTo>
                    <a:pt x="171" y="391"/>
                  </a:moveTo>
                  <a:cubicBezTo>
                    <a:pt x="189" y="364"/>
                    <a:pt x="189" y="364"/>
                    <a:pt x="189" y="364"/>
                  </a:cubicBezTo>
                  <a:cubicBezTo>
                    <a:pt x="189" y="391"/>
                    <a:pt x="189" y="391"/>
                    <a:pt x="189" y="391"/>
                  </a:cubicBezTo>
                  <a:lnTo>
                    <a:pt x="171" y="391"/>
                  </a:lnTo>
                  <a:close/>
                  <a:moveTo>
                    <a:pt x="211" y="391"/>
                  </a:moveTo>
                  <a:cubicBezTo>
                    <a:pt x="211" y="364"/>
                    <a:pt x="211" y="364"/>
                    <a:pt x="211" y="364"/>
                  </a:cubicBezTo>
                  <a:cubicBezTo>
                    <a:pt x="230" y="391"/>
                    <a:pt x="230" y="391"/>
                    <a:pt x="230" y="391"/>
                  </a:cubicBezTo>
                  <a:lnTo>
                    <a:pt x="211" y="391"/>
                  </a:lnTo>
                  <a:close/>
                  <a:moveTo>
                    <a:pt x="338" y="463"/>
                  </a:moveTo>
                  <a:cubicBezTo>
                    <a:pt x="249" y="463"/>
                    <a:pt x="249" y="463"/>
                    <a:pt x="249" y="463"/>
                  </a:cubicBezTo>
                  <a:cubicBezTo>
                    <a:pt x="249" y="413"/>
                    <a:pt x="249" y="413"/>
                    <a:pt x="249" y="413"/>
                  </a:cubicBezTo>
                  <a:cubicBezTo>
                    <a:pt x="355" y="413"/>
                    <a:pt x="355" y="413"/>
                    <a:pt x="355" y="413"/>
                  </a:cubicBezTo>
                  <a:cubicBezTo>
                    <a:pt x="350" y="429"/>
                    <a:pt x="344" y="446"/>
                    <a:pt x="338" y="463"/>
                  </a:cubicBezTo>
                  <a:moveTo>
                    <a:pt x="232" y="357"/>
                  </a:moveTo>
                  <a:cubicBezTo>
                    <a:pt x="307" y="391"/>
                    <a:pt x="307" y="391"/>
                    <a:pt x="307" y="391"/>
                  </a:cubicBezTo>
                  <a:cubicBezTo>
                    <a:pt x="256" y="391"/>
                    <a:pt x="256" y="391"/>
                    <a:pt x="256" y="391"/>
                  </a:cubicBezTo>
                  <a:lnTo>
                    <a:pt x="232" y="357"/>
                  </a:lnTo>
                  <a:close/>
                  <a:moveTo>
                    <a:pt x="361" y="391"/>
                  </a:moveTo>
                  <a:cubicBezTo>
                    <a:pt x="361" y="391"/>
                    <a:pt x="361" y="391"/>
                    <a:pt x="361" y="391"/>
                  </a:cubicBezTo>
                  <a:cubicBezTo>
                    <a:pt x="244" y="338"/>
                    <a:pt x="244" y="338"/>
                    <a:pt x="244" y="338"/>
                  </a:cubicBezTo>
                  <a:cubicBezTo>
                    <a:pt x="285" y="344"/>
                    <a:pt x="345" y="354"/>
                    <a:pt x="369" y="357"/>
                  </a:cubicBezTo>
                  <a:cubicBezTo>
                    <a:pt x="367" y="369"/>
                    <a:pt x="364" y="379"/>
                    <a:pt x="361" y="391"/>
                  </a:cubicBezTo>
                  <a:moveTo>
                    <a:pt x="374" y="336"/>
                  </a:moveTo>
                  <a:cubicBezTo>
                    <a:pt x="235" y="315"/>
                    <a:pt x="235" y="315"/>
                    <a:pt x="235" y="315"/>
                  </a:cubicBezTo>
                  <a:cubicBezTo>
                    <a:pt x="236" y="319"/>
                    <a:pt x="238" y="324"/>
                    <a:pt x="238" y="329"/>
                  </a:cubicBezTo>
                  <a:cubicBezTo>
                    <a:pt x="238" y="348"/>
                    <a:pt x="222" y="364"/>
                    <a:pt x="201" y="364"/>
                  </a:cubicBezTo>
                  <a:cubicBezTo>
                    <a:pt x="200" y="364"/>
                    <a:pt x="200" y="364"/>
                    <a:pt x="200" y="364"/>
                  </a:cubicBezTo>
                  <a:cubicBezTo>
                    <a:pt x="199" y="364"/>
                    <a:pt x="199" y="364"/>
                    <a:pt x="199" y="364"/>
                  </a:cubicBezTo>
                  <a:cubicBezTo>
                    <a:pt x="179" y="364"/>
                    <a:pt x="164" y="348"/>
                    <a:pt x="164" y="329"/>
                  </a:cubicBezTo>
                  <a:cubicBezTo>
                    <a:pt x="164" y="324"/>
                    <a:pt x="165" y="319"/>
                    <a:pt x="167" y="315"/>
                  </a:cubicBezTo>
                  <a:cubicBezTo>
                    <a:pt x="29" y="336"/>
                    <a:pt x="29" y="336"/>
                    <a:pt x="29" y="336"/>
                  </a:cubicBezTo>
                  <a:cubicBezTo>
                    <a:pt x="24" y="313"/>
                    <a:pt x="22" y="292"/>
                    <a:pt x="22" y="272"/>
                  </a:cubicBezTo>
                  <a:cubicBezTo>
                    <a:pt x="22" y="265"/>
                    <a:pt x="23" y="259"/>
                    <a:pt x="23" y="252"/>
                  </a:cubicBezTo>
                  <a:cubicBezTo>
                    <a:pt x="106" y="252"/>
                    <a:pt x="106" y="252"/>
                    <a:pt x="106" y="252"/>
                  </a:cubicBezTo>
                  <a:cubicBezTo>
                    <a:pt x="129" y="252"/>
                    <a:pt x="131" y="255"/>
                    <a:pt x="132" y="256"/>
                  </a:cubicBezTo>
                  <a:cubicBezTo>
                    <a:pt x="133" y="257"/>
                    <a:pt x="134" y="261"/>
                    <a:pt x="132" y="262"/>
                  </a:cubicBezTo>
                  <a:cubicBezTo>
                    <a:pt x="126" y="265"/>
                    <a:pt x="119" y="269"/>
                    <a:pt x="119" y="280"/>
                  </a:cubicBezTo>
                  <a:cubicBezTo>
                    <a:pt x="119" y="280"/>
                    <a:pt x="119" y="280"/>
                    <a:pt x="119" y="280"/>
                  </a:cubicBezTo>
                  <a:cubicBezTo>
                    <a:pt x="119" y="289"/>
                    <a:pt x="127" y="293"/>
                    <a:pt x="145" y="300"/>
                  </a:cubicBezTo>
                  <a:cubicBezTo>
                    <a:pt x="151" y="302"/>
                    <a:pt x="170" y="309"/>
                    <a:pt x="170" y="309"/>
                  </a:cubicBezTo>
                  <a:cubicBezTo>
                    <a:pt x="174" y="307"/>
                    <a:pt x="174" y="307"/>
                    <a:pt x="174" y="307"/>
                  </a:cubicBezTo>
                  <a:cubicBezTo>
                    <a:pt x="180" y="304"/>
                    <a:pt x="194" y="295"/>
                    <a:pt x="194" y="278"/>
                  </a:cubicBezTo>
                  <a:cubicBezTo>
                    <a:pt x="194" y="276"/>
                    <a:pt x="194" y="275"/>
                    <a:pt x="194" y="273"/>
                  </a:cubicBezTo>
                  <a:cubicBezTo>
                    <a:pt x="194" y="271"/>
                    <a:pt x="193" y="269"/>
                    <a:pt x="192" y="268"/>
                  </a:cubicBezTo>
                  <a:cubicBezTo>
                    <a:pt x="192" y="268"/>
                    <a:pt x="192" y="268"/>
                    <a:pt x="192" y="268"/>
                  </a:cubicBezTo>
                  <a:cubicBezTo>
                    <a:pt x="189" y="262"/>
                    <a:pt x="185" y="260"/>
                    <a:pt x="185" y="260"/>
                  </a:cubicBezTo>
                  <a:cubicBezTo>
                    <a:pt x="185" y="260"/>
                    <a:pt x="187" y="253"/>
                    <a:pt x="198" y="252"/>
                  </a:cubicBezTo>
                  <a:cubicBezTo>
                    <a:pt x="198" y="252"/>
                    <a:pt x="199" y="252"/>
                    <a:pt x="200" y="252"/>
                  </a:cubicBezTo>
                  <a:cubicBezTo>
                    <a:pt x="200" y="252"/>
                    <a:pt x="200" y="252"/>
                    <a:pt x="200" y="252"/>
                  </a:cubicBezTo>
                  <a:cubicBezTo>
                    <a:pt x="206" y="252"/>
                    <a:pt x="210" y="256"/>
                    <a:pt x="210" y="262"/>
                  </a:cubicBezTo>
                  <a:cubicBezTo>
                    <a:pt x="210" y="268"/>
                    <a:pt x="205" y="270"/>
                    <a:pt x="205" y="278"/>
                  </a:cubicBezTo>
                  <a:cubicBezTo>
                    <a:pt x="205" y="295"/>
                    <a:pt x="219" y="304"/>
                    <a:pt x="226" y="307"/>
                  </a:cubicBezTo>
                  <a:cubicBezTo>
                    <a:pt x="230" y="309"/>
                    <a:pt x="230" y="309"/>
                    <a:pt x="230" y="309"/>
                  </a:cubicBezTo>
                  <a:cubicBezTo>
                    <a:pt x="230" y="309"/>
                    <a:pt x="249" y="302"/>
                    <a:pt x="255" y="300"/>
                  </a:cubicBezTo>
                  <a:cubicBezTo>
                    <a:pt x="274" y="293"/>
                    <a:pt x="281" y="289"/>
                    <a:pt x="281" y="280"/>
                  </a:cubicBezTo>
                  <a:cubicBezTo>
                    <a:pt x="281" y="280"/>
                    <a:pt x="281" y="280"/>
                    <a:pt x="281" y="280"/>
                  </a:cubicBezTo>
                  <a:cubicBezTo>
                    <a:pt x="281" y="269"/>
                    <a:pt x="274" y="265"/>
                    <a:pt x="269" y="262"/>
                  </a:cubicBezTo>
                  <a:cubicBezTo>
                    <a:pt x="266" y="261"/>
                    <a:pt x="267" y="257"/>
                    <a:pt x="269" y="256"/>
                  </a:cubicBezTo>
                  <a:cubicBezTo>
                    <a:pt x="270" y="255"/>
                    <a:pt x="272" y="252"/>
                    <a:pt x="294" y="252"/>
                  </a:cubicBezTo>
                  <a:cubicBezTo>
                    <a:pt x="379" y="252"/>
                    <a:pt x="379" y="252"/>
                    <a:pt x="379" y="252"/>
                  </a:cubicBezTo>
                  <a:cubicBezTo>
                    <a:pt x="379" y="259"/>
                    <a:pt x="380" y="265"/>
                    <a:pt x="380" y="272"/>
                  </a:cubicBezTo>
                  <a:cubicBezTo>
                    <a:pt x="380" y="292"/>
                    <a:pt x="378" y="313"/>
                    <a:pt x="374" y="3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4050"/>
            </a:p>
          </p:txBody>
        </p:sp>
      </p:grpSp>
    </p:spTree>
    <p:extLst>
      <p:ext uri="{BB962C8B-B14F-4D97-AF65-F5344CB8AC3E}">
        <p14:creationId xmlns:p14="http://schemas.microsoft.com/office/powerpoint/2010/main" val="224155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2">
    <p:spTree>
      <p:nvGrpSpPr>
        <p:cNvPr id="1" name=""/>
        <p:cNvGrpSpPr/>
        <p:nvPr/>
      </p:nvGrpSpPr>
      <p:grpSpPr>
        <a:xfrm>
          <a:off x="0" y="0"/>
          <a:ext cx="0" cy="0"/>
          <a:chOff x="0" y="0"/>
          <a:chExt cx="0" cy="0"/>
        </a:xfrm>
      </p:grpSpPr>
      <p:sp>
        <p:nvSpPr>
          <p:cNvPr id="7" name="Rechthoek 6"/>
          <p:cNvSpPr/>
          <p:nvPr userDrawn="1"/>
        </p:nvSpPr>
        <p:spPr>
          <a:xfrm>
            <a:off x="0" y="0"/>
            <a:ext cx="13716000"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50"/>
          </a:p>
        </p:txBody>
      </p:sp>
      <p:sp>
        <p:nvSpPr>
          <p:cNvPr id="2" name="Titel 1"/>
          <p:cNvSpPr>
            <a:spLocks noGrp="1"/>
          </p:cNvSpPr>
          <p:nvPr>
            <p:ph type="ctrTitle"/>
          </p:nvPr>
        </p:nvSpPr>
        <p:spPr>
          <a:xfrm>
            <a:off x="1269000" y="1413039"/>
            <a:ext cx="11178000" cy="800100"/>
          </a:xfrm>
        </p:spPr>
        <p:txBody>
          <a:bodyPr/>
          <a:lstStyle>
            <a:lvl1pPr>
              <a:defRPr>
                <a:solidFill>
                  <a:schemeClr val="tx2"/>
                </a:solidFill>
              </a:defRPr>
            </a:lvl1pPr>
          </a:lstStyle>
          <a:p>
            <a:r>
              <a:rPr lang="en-US" smtClean="0"/>
              <a:t>Click to edit Master title style</a:t>
            </a:r>
            <a:endParaRPr lang="nl-NL" dirty="0"/>
          </a:p>
        </p:txBody>
      </p:sp>
      <p:sp>
        <p:nvSpPr>
          <p:cNvPr id="3" name="Ondertitel 2"/>
          <p:cNvSpPr>
            <a:spLocks noGrp="1"/>
          </p:cNvSpPr>
          <p:nvPr>
            <p:ph type="subTitle" idx="1"/>
          </p:nvPr>
        </p:nvSpPr>
        <p:spPr>
          <a:xfrm>
            <a:off x="1268310" y="2140629"/>
            <a:ext cx="11178000" cy="800100"/>
          </a:xfrm>
        </p:spPr>
        <p:txBody>
          <a:bodyPr>
            <a:noAutofit/>
          </a:bodyPr>
          <a:lstStyle>
            <a:lvl1pPr marL="0" indent="0" algn="l">
              <a:lnSpc>
                <a:spcPts val="6300"/>
              </a:lnSpc>
              <a:buNone/>
              <a:defRPr sz="6000">
                <a:solidFill>
                  <a:schemeClr val="tx2"/>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smtClean="0"/>
              <a:t>Click to edit Master subtitle style</a:t>
            </a:r>
            <a:endParaRPr lang="nl-NL" dirty="0"/>
          </a:p>
        </p:txBody>
      </p:sp>
      <p:sp>
        <p:nvSpPr>
          <p:cNvPr id="11" name="Rechthoek 10"/>
          <p:cNvSpPr/>
          <p:nvPr userDrawn="1"/>
        </p:nvSpPr>
        <p:spPr>
          <a:xfrm>
            <a:off x="782250" y="5562000"/>
            <a:ext cx="12150000" cy="1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50"/>
          </a:p>
        </p:txBody>
      </p:sp>
      <p:sp>
        <p:nvSpPr>
          <p:cNvPr id="14" name="Tijdelijke aanduiding voor tekst 13"/>
          <p:cNvSpPr>
            <a:spLocks noGrp="1"/>
          </p:cNvSpPr>
          <p:nvPr>
            <p:ph type="body" sz="quarter" idx="10"/>
          </p:nvPr>
        </p:nvSpPr>
        <p:spPr>
          <a:xfrm>
            <a:off x="1269001" y="3986367"/>
            <a:ext cx="8019236" cy="952500"/>
          </a:xfrm>
        </p:spPr>
        <p:txBody>
          <a:bodyPr>
            <a:noAutofit/>
          </a:bodyPr>
          <a:lstStyle>
            <a:lvl1pPr marL="0" indent="0" algn="l">
              <a:buNone/>
              <a:defRPr>
                <a:solidFill>
                  <a:schemeClr val="tx2"/>
                </a:solidFill>
              </a:defRPr>
            </a:lvl1pPr>
          </a:lstStyle>
          <a:p>
            <a:pPr lvl="0"/>
            <a:r>
              <a:rPr lang="en-US" smtClean="0"/>
              <a:t>Click to edit Master text styles</a:t>
            </a:r>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02000" y="6575169"/>
            <a:ext cx="3660525" cy="456132"/>
          </a:xfrm>
          <a:prstGeom prst="rect">
            <a:avLst/>
          </a:prstGeom>
        </p:spPr>
      </p:pic>
      <p:sp>
        <p:nvSpPr>
          <p:cNvPr id="9" name="Rechthoek 8"/>
          <p:cNvSpPr/>
          <p:nvPr userDrawn="1"/>
        </p:nvSpPr>
        <p:spPr>
          <a:xfrm>
            <a:off x="783000" y="702000"/>
            <a:ext cx="12150000" cy="75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50"/>
          </a:p>
        </p:txBody>
      </p:sp>
    </p:spTree>
    <p:extLst>
      <p:ext uri="{BB962C8B-B14F-4D97-AF65-F5344CB8AC3E}">
        <p14:creationId xmlns:p14="http://schemas.microsoft.com/office/powerpoint/2010/main" val="585034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83000" y="1180724"/>
            <a:ext cx="12150000" cy="800100"/>
          </a:xfrm>
        </p:spPr>
        <p:txBody>
          <a:bodyPr/>
          <a:lstStyle/>
          <a:p>
            <a:r>
              <a:rPr lang="en-US" smtClean="0"/>
              <a:t>Click to edit Master title style</a:t>
            </a:r>
            <a:endParaRPr lang="nl-NL" dirty="0"/>
          </a:p>
        </p:txBody>
      </p:sp>
      <p:sp>
        <p:nvSpPr>
          <p:cNvPr id="3" name="Tijdelijke aanduiding voor inhou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9" name="Tijdelijke aanduiding voor datum 3"/>
          <p:cNvSpPr>
            <a:spLocks noGrp="1"/>
          </p:cNvSpPr>
          <p:nvPr>
            <p:ph type="dt" sz="half" idx="2"/>
          </p:nvPr>
        </p:nvSpPr>
        <p:spPr>
          <a:xfrm>
            <a:off x="2241000" y="7216211"/>
            <a:ext cx="1620000" cy="228600"/>
          </a:xfrm>
          <a:prstGeom prst="rect">
            <a:avLst/>
          </a:prstGeom>
        </p:spPr>
        <p:txBody>
          <a:bodyPr vert="horz" lIns="0" tIns="0" rIns="0" bIns="0" rtlCol="0" anchor="ctr"/>
          <a:lstStyle>
            <a:lvl1pPr algn="l">
              <a:lnSpc>
                <a:spcPts val="1800"/>
              </a:lnSpc>
              <a:defRPr sz="1500">
                <a:solidFill>
                  <a:schemeClr val="accent1"/>
                </a:solidFill>
              </a:defRPr>
            </a:lvl1pPr>
          </a:lstStyle>
          <a:p>
            <a:r>
              <a:rPr lang="nl-NL" smtClean="0"/>
              <a:t>&lt;Datum&gt;</a:t>
            </a:r>
            <a:endParaRPr lang="nl-NL" dirty="0"/>
          </a:p>
        </p:txBody>
      </p:sp>
      <p:sp>
        <p:nvSpPr>
          <p:cNvPr id="10" name="Tijdelijke aanduiding voor voettekst 4"/>
          <p:cNvSpPr>
            <a:spLocks noGrp="1"/>
          </p:cNvSpPr>
          <p:nvPr>
            <p:ph type="ftr" sz="quarter" idx="3"/>
          </p:nvPr>
        </p:nvSpPr>
        <p:spPr>
          <a:xfrm>
            <a:off x="4185000" y="7216211"/>
            <a:ext cx="5940000" cy="228600"/>
          </a:xfrm>
          <a:prstGeom prst="rect">
            <a:avLst/>
          </a:prstGeom>
        </p:spPr>
        <p:txBody>
          <a:bodyPr vert="horz" lIns="0" tIns="0" rIns="0" bIns="0" rtlCol="0" anchor="ctr"/>
          <a:lstStyle>
            <a:lvl1pPr algn="l">
              <a:lnSpc>
                <a:spcPts val="1800"/>
              </a:lnSpc>
              <a:defRPr sz="1500">
                <a:solidFill>
                  <a:schemeClr val="accent1"/>
                </a:solidFill>
              </a:defRPr>
            </a:lvl1pPr>
          </a:lstStyle>
          <a:p>
            <a:r>
              <a:rPr lang="nl-NL" smtClean="0"/>
              <a:t>&lt;Titel van de presentatie&gt;</a:t>
            </a:r>
            <a:endParaRPr lang="nl-NL" dirty="0"/>
          </a:p>
        </p:txBody>
      </p:sp>
      <p:sp>
        <p:nvSpPr>
          <p:cNvPr id="11" name="Tijdelijke aanduiding voor dianummer 5"/>
          <p:cNvSpPr>
            <a:spLocks noGrp="1"/>
          </p:cNvSpPr>
          <p:nvPr>
            <p:ph type="sldNum" sz="quarter" idx="4"/>
          </p:nvPr>
        </p:nvSpPr>
        <p:spPr>
          <a:xfrm>
            <a:off x="783000" y="7216211"/>
            <a:ext cx="1215000" cy="228600"/>
          </a:xfrm>
          <a:prstGeom prst="rect">
            <a:avLst/>
          </a:prstGeom>
        </p:spPr>
        <p:txBody>
          <a:bodyPr vert="horz" lIns="0" tIns="0" rIns="0" bIns="0" rtlCol="0" anchor="ctr"/>
          <a:lstStyle>
            <a:lvl1pPr algn="l">
              <a:lnSpc>
                <a:spcPts val="1800"/>
              </a:lnSpc>
              <a:defRPr sz="1500">
                <a:solidFill>
                  <a:schemeClr val="accent1"/>
                </a:solidFill>
              </a:defRPr>
            </a:lvl1pPr>
          </a:lstStyle>
          <a:p>
            <a:r>
              <a:rPr lang="nl-NL" dirty="0" smtClean="0"/>
              <a:t>Pagina </a:t>
            </a:r>
            <a:fld id="{7FC9B413-936F-403B-BC98-20250EBFF374}" type="slidenum">
              <a:rPr lang="nl-NL" smtClean="0"/>
              <a:pPr/>
              <a:t>‹#›</a:t>
            </a:fld>
            <a:endParaRPr lang="nl-NL" dirty="0"/>
          </a:p>
        </p:txBody>
      </p:sp>
    </p:spTree>
    <p:extLst>
      <p:ext uri="{BB962C8B-B14F-4D97-AF65-F5344CB8AC3E}">
        <p14:creationId xmlns:p14="http://schemas.microsoft.com/office/powerpoint/2010/main" val="27819683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dirty="0"/>
          </a:p>
        </p:txBody>
      </p:sp>
      <p:sp>
        <p:nvSpPr>
          <p:cNvPr id="3" name="Tijdelijke aanduiding voor datum 2"/>
          <p:cNvSpPr>
            <a:spLocks noGrp="1"/>
          </p:cNvSpPr>
          <p:nvPr>
            <p:ph type="dt" sz="half" idx="10"/>
          </p:nvPr>
        </p:nvSpPr>
        <p:spPr/>
        <p:txBody>
          <a:bodyPr/>
          <a:lstStyle/>
          <a:p>
            <a:r>
              <a:rPr lang="nl-NL" smtClean="0"/>
              <a:t>&lt;Datum&gt;</a:t>
            </a:r>
            <a:endParaRPr lang="nl-NL" dirty="0"/>
          </a:p>
        </p:txBody>
      </p:sp>
      <p:sp>
        <p:nvSpPr>
          <p:cNvPr id="4" name="Tijdelijke aanduiding voor voettekst 3"/>
          <p:cNvSpPr>
            <a:spLocks noGrp="1"/>
          </p:cNvSpPr>
          <p:nvPr>
            <p:ph type="ftr" sz="quarter" idx="11"/>
          </p:nvPr>
        </p:nvSpPr>
        <p:spPr/>
        <p:txBody>
          <a:bodyPr/>
          <a:lstStyle/>
          <a:p>
            <a:r>
              <a:rPr lang="nl-NL" smtClean="0"/>
              <a:t>&lt;Titel van de presentatie&gt;</a:t>
            </a:r>
            <a:endParaRPr lang="nl-NL" dirty="0"/>
          </a:p>
        </p:txBody>
      </p:sp>
      <p:sp>
        <p:nvSpPr>
          <p:cNvPr id="5" name="Tijdelijke aanduiding voor dianummer 4"/>
          <p:cNvSpPr>
            <a:spLocks noGrp="1"/>
          </p:cNvSpPr>
          <p:nvPr>
            <p:ph type="sldNum" sz="quarter" idx="12"/>
          </p:nvPr>
        </p:nvSpPr>
        <p:spPr/>
        <p:txBody>
          <a:bodyPr/>
          <a:lstStyle/>
          <a:p>
            <a:r>
              <a:rPr lang="nl-NL" dirty="0" smtClean="0"/>
              <a:t>Pagina </a:t>
            </a:r>
            <a:fld id="{7FC9B413-936F-403B-BC98-20250EBFF374}" type="slidenum">
              <a:rPr lang="nl-NL" smtClean="0"/>
              <a:pPr/>
              <a:t>‹#›</a:t>
            </a:fld>
            <a:endParaRPr lang="nl-NL" dirty="0"/>
          </a:p>
        </p:txBody>
      </p:sp>
      <p:sp>
        <p:nvSpPr>
          <p:cNvPr id="6" name="Ondertitel 2"/>
          <p:cNvSpPr>
            <a:spLocks noGrp="1"/>
          </p:cNvSpPr>
          <p:nvPr>
            <p:ph type="subTitle" idx="1"/>
          </p:nvPr>
        </p:nvSpPr>
        <p:spPr>
          <a:xfrm>
            <a:off x="783000" y="2289002"/>
            <a:ext cx="12150000" cy="800100"/>
          </a:xfrm>
        </p:spPr>
        <p:txBody>
          <a:bodyPr>
            <a:noAutofit/>
          </a:bodyPr>
          <a:lstStyle>
            <a:lvl1pPr marL="0" indent="0" algn="l">
              <a:lnSpc>
                <a:spcPts val="6300"/>
              </a:lnSpc>
              <a:buNone/>
              <a:defRPr sz="6000">
                <a:solidFill>
                  <a:schemeClr val="tx2"/>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808550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783000" y="1177200"/>
            <a:ext cx="12150000" cy="799200"/>
          </a:xfrm>
        </p:spPr>
        <p:txBody>
          <a:bodyPr/>
          <a:lstStyle/>
          <a:p>
            <a:r>
              <a:rPr lang="en-US" smtClean="0"/>
              <a:t>Click to edit Master title style</a:t>
            </a:r>
            <a:endParaRPr lang="nl-NL" dirty="0"/>
          </a:p>
        </p:txBody>
      </p:sp>
      <p:sp>
        <p:nvSpPr>
          <p:cNvPr id="9" name="Tijdelijke aanduiding voor grafiek 8"/>
          <p:cNvSpPr>
            <a:spLocks noGrp="1"/>
          </p:cNvSpPr>
          <p:nvPr>
            <p:ph type="chart" sz="quarter" idx="13"/>
          </p:nvPr>
        </p:nvSpPr>
        <p:spPr>
          <a:xfrm>
            <a:off x="6971400" y="2289600"/>
            <a:ext cx="5962350" cy="4239000"/>
          </a:xfrm>
        </p:spPr>
        <p:txBody>
          <a:bodyPr/>
          <a:lstStyle>
            <a:lvl1pPr marL="0" indent="0">
              <a:buNone/>
              <a:defRPr/>
            </a:lvl1pPr>
          </a:lstStyle>
          <a:p>
            <a:r>
              <a:rPr lang="en-US" smtClean="0"/>
              <a:t>Click icon to add chart</a:t>
            </a:r>
            <a:endParaRPr lang="nl-NL" dirty="0"/>
          </a:p>
        </p:txBody>
      </p:sp>
      <p:sp>
        <p:nvSpPr>
          <p:cNvPr id="11" name="Tijdelijke aanduiding voor tekst 10"/>
          <p:cNvSpPr>
            <a:spLocks noGrp="1"/>
          </p:cNvSpPr>
          <p:nvPr>
            <p:ph type="body" sz="quarter" idx="14"/>
          </p:nvPr>
        </p:nvSpPr>
        <p:spPr>
          <a:xfrm>
            <a:off x="783432" y="2290773"/>
            <a:ext cx="6058800" cy="423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0" name="Tijdelijke aanduiding voor datum 3"/>
          <p:cNvSpPr>
            <a:spLocks noGrp="1"/>
          </p:cNvSpPr>
          <p:nvPr>
            <p:ph type="dt" sz="half" idx="2"/>
          </p:nvPr>
        </p:nvSpPr>
        <p:spPr>
          <a:xfrm>
            <a:off x="2241000" y="7216211"/>
            <a:ext cx="1620000" cy="228600"/>
          </a:xfrm>
          <a:prstGeom prst="rect">
            <a:avLst/>
          </a:prstGeom>
        </p:spPr>
        <p:txBody>
          <a:bodyPr vert="horz" lIns="0" tIns="0" rIns="0" bIns="0" rtlCol="0" anchor="ctr"/>
          <a:lstStyle>
            <a:lvl1pPr algn="l">
              <a:lnSpc>
                <a:spcPts val="1800"/>
              </a:lnSpc>
              <a:defRPr sz="1500">
                <a:solidFill>
                  <a:schemeClr val="accent1"/>
                </a:solidFill>
              </a:defRPr>
            </a:lvl1pPr>
          </a:lstStyle>
          <a:p>
            <a:r>
              <a:rPr lang="nl-NL" smtClean="0"/>
              <a:t>&lt;Datum&gt;</a:t>
            </a:r>
            <a:endParaRPr lang="nl-NL" dirty="0"/>
          </a:p>
        </p:txBody>
      </p:sp>
      <p:sp>
        <p:nvSpPr>
          <p:cNvPr id="12" name="Tijdelijke aanduiding voor voettekst 4"/>
          <p:cNvSpPr>
            <a:spLocks noGrp="1"/>
          </p:cNvSpPr>
          <p:nvPr>
            <p:ph type="ftr" sz="quarter" idx="3"/>
          </p:nvPr>
        </p:nvSpPr>
        <p:spPr>
          <a:xfrm>
            <a:off x="4185000" y="7216211"/>
            <a:ext cx="5940000" cy="228600"/>
          </a:xfrm>
          <a:prstGeom prst="rect">
            <a:avLst/>
          </a:prstGeom>
        </p:spPr>
        <p:txBody>
          <a:bodyPr vert="horz" lIns="0" tIns="0" rIns="0" bIns="0" rtlCol="0" anchor="ctr"/>
          <a:lstStyle>
            <a:lvl1pPr algn="l">
              <a:lnSpc>
                <a:spcPts val="1800"/>
              </a:lnSpc>
              <a:defRPr sz="1500">
                <a:solidFill>
                  <a:schemeClr val="accent1"/>
                </a:solidFill>
              </a:defRPr>
            </a:lvl1pPr>
          </a:lstStyle>
          <a:p>
            <a:r>
              <a:rPr lang="nl-NL" smtClean="0"/>
              <a:t>&lt;Titel van de presentatie&gt;</a:t>
            </a:r>
            <a:endParaRPr lang="nl-NL" dirty="0"/>
          </a:p>
        </p:txBody>
      </p:sp>
      <p:sp>
        <p:nvSpPr>
          <p:cNvPr id="13" name="Tijdelijke aanduiding voor dianummer 5"/>
          <p:cNvSpPr>
            <a:spLocks noGrp="1"/>
          </p:cNvSpPr>
          <p:nvPr>
            <p:ph type="sldNum" sz="quarter" idx="4"/>
          </p:nvPr>
        </p:nvSpPr>
        <p:spPr>
          <a:xfrm>
            <a:off x="783000" y="7216211"/>
            <a:ext cx="1215000" cy="228600"/>
          </a:xfrm>
          <a:prstGeom prst="rect">
            <a:avLst/>
          </a:prstGeom>
        </p:spPr>
        <p:txBody>
          <a:bodyPr vert="horz" lIns="0" tIns="0" rIns="0" bIns="0" rtlCol="0" anchor="ctr"/>
          <a:lstStyle>
            <a:lvl1pPr algn="l">
              <a:lnSpc>
                <a:spcPts val="1800"/>
              </a:lnSpc>
              <a:defRPr sz="1500">
                <a:solidFill>
                  <a:schemeClr val="accent1"/>
                </a:solidFill>
              </a:defRPr>
            </a:lvl1pPr>
          </a:lstStyle>
          <a:p>
            <a:r>
              <a:rPr lang="nl-NL" dirty="0" smtClean="0"/>
              <a:t>Pagina </a:t>
            </a:r>
            <a:fld id="{7FC9B413-936F-403B-BC98-20250EBFF374}" type="slidenum">
              <a:rPr lang="nl-NL" smtClean="0"/>
              <a:pPr/>
              <a:t>‹#›</a:t>
            </a:fld>
            <a:endParaRPr lang="nl-NL" dirty="0"/>
          </a:p>
        </p:txBody>
      </p:sp>
    </p:spTree>
    <p:extLst>
      <p:ext uri="{BB962C8B-B14F-4D97-AF65-F5344CB8AC3E}">
        <p14:creationId xmlns:p14="http://schemas.microsoft.com/office/powerpoint/2010/main" val="310145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met beeld">
    <p:spTree>
      <p:nvGrpSpPr>
        <p:cNvPr id="1" name=""/>
        <p:cNvGrpSpPr/>
        <p:nvPr/>
      </p:nvGrpSpPr>
      <p:grpSpPr>
        <a:xfrm>
          <a:off x="0" y="0"/>
          <a:ext cx="0" cy="0"/>
          <a:chOff x="0" y="0"/>
          <a:chExt cx="0" cy="0"/>
        </a:xfrm>
      </p:grpSpPr>
      <p:sp>
        <p:nvSpPr>
          <p:cNvPr id="11" name="Tijdelijke aanduiding voor tekst 10"/>
          <p:cNvSpPr>
            <a:spLocks noGrp="1"/>
          </p:cNvSpPr>
          <p:nvPr>
            <p:ph type="body" sz="quarter" idx="14"/>
          </p:nvPr>
        </p:nvSpPr>
        <p:spPr>
          <a:xfrm>
            <a:off x="783432" y="2289600"/>
            <a:ext cx="6058800" cy="423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afbeelding 3"/>
          <p:cNvSpPr>
            <a:spLocks noGrp="1"/>
          </p:cNvSpPr>
          <p:nvPr>
            <p:ph type="pic" sz="quarter" idx="15"/>
          </p:nvPr>
        </p:nvSpPr>
        <p:spPr>
          <a:xfrm>
            <a:off x="6971400" y="2289600"/>
            <a:ext cx="5962350" cy="4239000"/>
          </a:xfrm>
        </p:spPr>
        <p:txBody>
          <a:bodyPr/>
          <a:lstStyle>
            <a:lvl1pPr marL="0" indent="0">
              <a:buNone/>
              <a:defRPr/>
            </a:lvl1pPr>
          </a:lstStyle>
          <a:p>
            <a:r>
              <a:rPr lang="en-US" smtClean="0"/>
              <a:t>Click icon to add picture</a:t>
            </a:r>
            <a:endParaRPr lang="nl-NL" dirty="0"/>
          </a:p>
        </p:txBody>
      </p:sp>
      <p:sp>
        <p:nvSpPr>
          <p:cNvPr id="8" name="Tijdelijke aanduiding voor datum 3"/>
          <p:cNvSpPr>
            <a:spLocks noGrp="1"/>
          </p:cNvSpPr>
          <p:nvPr>
            <p:ph type="dt" sz="half" idx="2"/>
          </p:nvPr>
        </p:nvSpPr>
        <p:spPr>
          <a:xfrm>
            <a:off x="2241000" y="7216211"/>
            <a:ext cx="1620000" cy="228600"/>
          </a:xfrm>
          <a:prstGeom prst="rect">
            <a:avLst/>
          </a:prstGeom>
        </p:spPr>
        <p:txBody>
          <a:bodyPr vert="horz" lIns="0" tIns="0" rIns="0" bIns="0" rtlCol="0" anchor="ctr"/>
          <a:lstStyle>
            <a:lvl1pPr algn="l">
              <a:lnSpc>
                <a:spcPts val="1800"/>
              </a:lnSpc>
              <a:defRPr sz="1500">
                <a:solidFill>
                  <a:schemeClr val="accent1"/>
                </a:solidFill>
              </a:defRPr>
            </a:lvl1pPr>
          </a:lstStyle>
          <a:p>
            <a:r>
              <a:rPr lang="nl-NL" smtClean="0"/>
              <a:t>&lt;Datum&gt;</a:t>
            </a:r>
            <a:endParaRPr lang="nl-NL" dirty="0"/>
          </a:p>
        </p:txBody>
      </p:sp>
      <p:sp>
        <p:nvSpPr>
          <p:cNvPr id="9" name="Tijdelijke aanduiding voor voettekst 4"/>
          <p:cNvSpPr>
            <a:spLocks noGrp="1"/>
          </p:cNvSpPr>
          <p:nvPr>
            <p:ph type="ftr" sz="quarter" idx="3"/>
          </p:nvPr>
        </p:nvSpPr>
        <p:spPr>
          <a:xfrm>
            <a:off x="4185000" y="7216211"/>
            <a:ext cx="5940000" cy="228600"/>
          </a:xfrm>
          <a:prstGeom prst="rect">
            <a:avLst/>
          </a:prstGeom>
        </p:spPr>
        <p:txBody>
          <a:bodyPr vert="horz" lIns="0" tIns="0" rIns="0" bIns="0" rtlCol="0" anchor="ctr"/>
          <a:lstStyle>
            <a:lvl1pPr algn="l">
              <a:lnSpc>
                <a:spcPts val="1800"/>
              </a:lnSpc>
              <a:defRPr sz="1500">
                <a:solidFill>
                  <a:schemeClr val="accent1"/>
                </a:solidFill>
              </a:defRPr>
            </a:lvl1pPr>
          </a:lstStyle>
          <a:p>
            <a:r>
              <a:rPr lang="nl-NL" smtClean="0"/>
              <a:t>&lt;Titel van de presentatie&gt;</a:t>
            </a:r>
            <a:endParaRPr lang="nl-NL" dirty="0"/>
          </a:p>
        </p:txBody>
      </p:sp>
      <p:sp>
        <p:nvSpPr>
          <p:cNvPr id="12" name="Tijdelijke aanduiding voor dianummer 5"/>
          <p:cNvSpPr>
            <a:spLocks noGrp="1"/>
          </p:cNvSpPr>
          <p:nvPr>
            <p:ph type="sldNum" sz="quarter" idx="4"/>
          </p:nvPr>
        </p:nvSpPr>
        <p:spPr>
          <a:xfrm>
            <a:off x="783000" y="7216211"/>
            <a:ext cx="1215000" cy="228600"/>
          </a:xfrm>
          <a:prstGeom prst="rect">
            <a:avLst/>
          </a:prstGeom>
        </p:spPr>
        <p:txBody>
          <a:bodyPr vert="horz" lIns="0" tIns="0" rIns="0" bIns="0" rtlCol="0" anchor="ctr"/>
          <a:lstStyle>
            <a:lvl1pPr algn="l">
              <a:lnSpc>
                <a:spcPts val="1800"/>
              </a:lnSpc>
              <a:defRPr sz="1500">
                <a:solidFill>
                  <a:schemeClr val="accent1"/>
                </a:solidFill>
              </a:defRPr>
            </a:lvl1pPr>
          </a:lstStyle>
          <a:p>
            <a:r>
              <a:rPr lang="nl-NL" dirty="0" smtClean="0"/>
              <a:t>Pagina </a:t>
            </a:r>
            <a:fld id="{7FC9B413-936F-403B-BC98-20250EBFF374}" type="slidenum">
              <a:rPr lang="nl-NL" smtClean="0"/>
              <a:pPr/>
              <a:t>‹#›</a:t>
            </a:fld>
            <a:endParaRPr lang="nl-NL" dirty="0"/>
          </a:p>
        </p:txBody>
      </p:sp>
      <p:sp>
        <p:nvSpPr>
          <p:cNvPr id="10" name="Titel 1"/>
          <p:cNvSpPr>
            <a:spLocks noGrp="1"/>
          </p:cNvSpPr>
          <p:nvPr>
            <p:ph type="title"/>
          </p:nvPr>
        </p:nvSpPr>
        <p:spPr>
          <a:xfrm>
            <a:off x="783000" y="1177200"/>
            <a:ext cx="12150000" cy="799200"/>
          </a:xfrm>
        </p:spPr>
        <p:txBody>
          <a:bodyPr/>
          <a:lstStyle/>
          <a:p>
            <a:r>
              <a:rPr lang="en-US" smtClean="0"/>
              <a:t>Click to edit Master title style</a:t>
            </a:r>
            <a:endParaRPr lang="nl-NL" dirty="0"/>
          </a:p>
        </p:txBody>
      </p:sp>
    </p:spTree>
    <p:extLst>
      <p:ext uri="{BB962C8B-B14F-4D97-AF65-F5344CB8AC3E}">
        <p14:creationId xmlns:p14="http://schemas.microsoft.com/office/powerpoint/2010/main" val="145721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elddia met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782250" y="2289600"/>
            <a:ext cx="12151500" cy="4239000"/>
          </a:xfrm>
        </p:spPr>
        <p:txBody>
          <a:bodyPr/>
          <a:lstStyle>
            <a:lvl1pPr marL="0" indent="0">
              <a:buNone/>
              <a:defRPr/>
            </a:lvl1pPr>
          </a:lstStyle>
          <a:p>
            <a:r>
              <a:rPr lang="en-US" smtClean="0"/>
              <a:t>Click icon to add picture</a:t>
            </a:r>
            <a:endParaRPr lang="nl-NL" dirty="0"/>
          </a:p>
        </p:txBody>
      </p:sp>
      <p:sp>
        <p:nvSpPr>
          <p:cNvPr id="7" name="Tijdelijke aanduiding voor datum 3"/>
          <p:cNvSpPr>
            <a:spLocks noGrp="1"/>
          </p:cNvSpPr>
          <p:nvPr>
            <p:ph type="dt" sz="half" idx="2"/>
          </p:nvPr>
        </p:nvSpPr>
        <p:spPr>
          <a:xfrm>
            <a:off x="2241000" y="7216211"/>
            <a:ext cx="1620000" cy="228600"/>
          </a:xfrm>
          <a:prstGeom prst="rect">
            <a:avLst/>
          </a:prstGeom>
        </p:spPr>
        <p:txBody>
          <a:bodyPr vert="horz" lIns="0" tIns="0" rIns="0" bIns="0" rtlCol="0" anchor="ctr"/>
          <a:lstStyle>
            <a:lvl1pPr algn="l">
              <a:lnSpc>
                <a:spcPts val="1800"/>
              </a:lnSpc>
              <a:defRPr sz="1500">
                <a:solidFill>
                  <a:schemeClr val="accent1"/>
                </a:solidFill>
              </a:defRPr>
            </a:lvl1pPr>
          </a:lstStyle>
          <a:p>
            <a:r>
              <a:rPr lang="nl-NL" smtClean="0"/>
              <a:t>&lt;Datum&gt;</a:t>
            </a:r>
            <a:endParaRPr lang="nl-NL" dirty="0"/>
          </a:p>
        </p:txBody>
      </p:sp>
      <p:sp>
        <p:nvSpPr>
          <p:cNvPr id="9" name="Tijdelijke aanduiding voor voettekst 4"/>
          <p:cNvSpPr>
            <a:spLocks noGrp="1"/>
          </p:cNvSpPr>
          <p:nvPr>
            <p:ph type="ftr" sz="quarter" idx="3"/>
          </p:nvPr>
        </p:nvSpPr>
        <p:spPr>
          <a:xfrm>
            <a:off x="4185000" y="7216211"/>
            <a:ext cx="5940000" cy="228600"/>
          </a:xfrm>
          <a:prstGeom prst="rect">
            <a:avLst/>
          </a:prstGeom>
        </p:spPr>
        <p:txBody>
          <a:bodyPr vert="horz" lIns="0" tIns="0" rIns="0" bIns="0" rtlCol="0" anchor="ctr"/>
          <a:lstStyle>
            <a:lvl1pPr algn="l">
              <a:lnSpc>
                <a:spcPts val="1800"/>
              </a:lnSpc>
              <a:defRPr sz="1500">
                <a:solidFill>
                  <a:schemeClr val="accent1"/>
                </a:solidFill>
              </a:defRPr>
            </a:lvl1pPr>
          </a:lstStyle>
          <a:p>
            <a:r>
              <a:rPr lang="nl-NL" smtClean="0"/>
              <a:t>&lt;Titel van de presentatie&gt;</a:t>
            </a:r>
            <a:endParaRPr lang="nl-NL" dirty="0"/>
          </a:p>
        </p:txBody>
      </p:sp>
      <p:sp>
        <p:nvSpPr>
          <p:cNvPr id="10" name="Tijdelijke aanduiding voor dianummer 5"/>
          <p:cNvSpPr>
            <a:spLocks noGrp="1"/>
          </p:cNvSpPr>
          <p:nvPr>
            <p:ph type="sldNum" sz="quarter" idx="4"/>
          </p:nvPr>
        </p:nvSpPr>
        <p:spPr>
          <a:xfrm>
            <a:off x="783000" y="7216211"/>
            <a:ext cx="1215000" cy="228600"/>
          </a:xfrm>
          <a:prstGeom prst="rect">
            <a:avLst/>
          </a:prstGeom>
        </p:spPr>
        <p:txBody>
          <a:bodyPr vert="horz" lIns="0" tIns="0" rIns="0" bIns="0" rtlCol="0" anchor="ctr"/>
          <a:lstStyle>
            <a:lvl1pPr algn="l">
              <a:lnSpc>
                <a:spcPts val="1800"/>
              </a:lnSpc>
              <a:defRPr sz="1500">
                <a:solidFill>
                  <a:schemeClr val="accent1"/>
                </a:solidFill>
              </a:defRPr>
            </a:lvl1pPr>
          </a:lstStyle>
          <a:p>
            <a:r>
              <a:rPr lang="nl-NL" dirty="0" smtClean="0"/>
              <a:t>Pagina </a:t>
            </a:r>
            <a:fld id="{7FC9B413-936F-403B-BC98-20250EBFF374}" type="slidenum">
              <a:rPr lang="nl-NL" smtClean="0"/>
              <a:pPr/>
              <a:t>‹#›</a:t>
            </a:fld>
            <a:endParaRPr lang="nl-NL" dirty="0"/>
          </a:p>
        </p:txBody>
      </p:sp>
      <p:sp>
        <p:nvSpPr>
          <p:cNvPr id="8" name="Titel 1"/>
          <p:cNvSpPr>
            <a:spLocks noGrp="1"/>
          </p:cNvSpPr>
          <p:nvPr>
            <p:ph type="title"/>
          </p:nvPr>
        </p:nvSpPr>
        <p:spPr>
          <a:xfrm>
            <a:off x="783000" y="1177200"/>
            <a:ext cx="12150000" cy="799200"/>
          </a:xfrm>
        </p:spPr>
        <p:txBody>
          <a:bodyPr/>
          <a:lstStyle/>
          <a:p>
            <a:r>
              <a:rPr lang="en-US" smtClean="0"/>
              <a:t>Click to edit Master title style</a:t>
            </a:r>
            <a:endParaRPr lang="nl-NL" dirty="0"/>
          </a:p>
        </p:txBody>
      </p:sp>
    </p:spTree>
    <p:extLst>
      <p:ext uri="{BB962C8B-B14F-4D97-AF65-F5344CB8AC3E}">
        <p14:creationId xmlns:p14="http://schemas.microsoft.com/office/powerpoint/2010/main" val="347330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elddia zonder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782250" y="667047"/>
            <a:ext cx="12151500" cy="5864400"/>
          </a:xfrm>
          <a:solidFill>
            <a:schemeClr val="bg1"/>
          </a:solidFill>
        </p:spPr>
        <p:txBody>
          <a:bodyPr/>
          <a:lstStyle>
            <a:lvl1pPr marL="0" indent="0">
              <a:buNone/>
              <a:defRPr/>
            </a:lvl1pPr>
          </a:lstStyle>
          <a:p>
            <a:r>
              <a:rPr lang="en-US" smtClean="0"/>
              <a:t>Click icon to add picture</a:t>
            </a:r>
            <a:endParaRPr lang="nl-NL" dirty="0"/>
          </a:p>
        </p:txBody>
      </p:sp>
      <p:sp>
        <p:nvSpPr>
          <p:cNvPr id="7" name="Tijdelijke aanduiding voor datum 3"/>
          <p:cNvSpPr>
            <a:spLocks noGrp="1"/>
          </p:cNvSpPr>
          <p:nvPr>
            <p:ph type="dt" sz="half" idx="2"/>
          </p:nvPr>
        </p:nvSpPr>
        <p:spPr>
          <a:xfrm>
            <a:off x="2241000" y="7216211"/>
            <a:ext cx="1620000" cy="228600"/>
          </a:xfrm>
          <a:prstGeom prst="rect">
            <a:avLst/>
          </a:prstGeom>
        </p:spPr>
        <p:txBody>
          <a:bodyPr vert="horz" lIns="0" tIns="0" rIns="0" bIns="0" rtlCol="0" anchor="ctr"/>
          <a:lstStyle>
            <a:lvl1pPr algn="l">
              <a:lnSpc>
                <a:spcPts val="1800"/>
              </a:lnSpc>
              <a:defRPr sz="1500">
                <a:solidFill>
                  <a:schemeClr val="accent1"/>
                </a:solidFill>
              </a:defRPr>
            </a:lvl1pPr>
          </a:lstStyle>
          <a:p>
            <a:r>
              <a:rPr lang="nl-NL" smtClean="0"/>
              <a:t>&lt;Datum&gt;</a:t>
            </a:r>
            <a:endParaRPr lang="nl-NL" dirty="0"/>
          </a:p>
        </p:txBody>
      </p:sp>
      <p:sp>
        <p:nvSpPr>
          <p:cNvPr id="9" name="Tijdelijke aanduiding voor voettekst 4"/>
          <p:cNvSpPr>
            <a:spLocks noGrp="1"/>
          </p:cNvSpPr>
          <p:nvPr>
            <p:ph type="ftr" sz="quarter" idx="3"/>
          </p:nvPr>
        </p:nvSpPr>
        <p:spPr>
          <a:xfrm>
            <a:off x="4185000" y="7216211"/>
            <a:ext cx="5940000" cy="228600"/>
          </a:xfrm>
          <a:prstGeom prst="rect">
            <a:avLst/>
          </a:prstGeom>
        </p:spPr>
        <p:txBody>
          <a:bodyPr vert="horz" lIns="0" tIns="0" rIns="0" bIns="0" rtlCol="0" anchor="ctr"/>
          <a:lstStyle>
            <a:lvl1pPr algn="l">
              <a:lnSpc>
                <a:spcPts val="1800"/>
              </a:lnSpc>
              <a:defRPr sz="1500">
                <a:solidFill>
                  <a:schemeClr val="accent1"/>
                </a:solidFill>
              </a:defRPr>
            </a:lvl1pPr>
          </a:lstStyle>
          <a:p>
            <a:r>
              <a:rPr lang="nl-NL" smtClean="0"/>
              <a:t>&lt;Titel van de presentatie&gt;</a:t>
            </a:r>
            <a:endParaRPr lang="nl-NL" dirty="0"/>
          </a:p>
        </p:txBody>
      </p:sp>
      <p:sp>
        <p:nvSpPr>
          <p:cNvPr id="10" name="Tijdelijke aanduiding voor dianummer 5"/>
          <p:cNvSpPr>
            <a:spLocks noGrp="1"/>
          </p:cNvSpPr>
          <p:nvPr>
            <p:ph type="sldNum" sz="quarter" idx="4"/>
          </p:nvPr>
        </p:nvSpPr>
        <p:spPr>
          <a:xfrm>
            <a:off x="783000" y="7216211"/>
            <a:ext cx="1215000" cy="228600"/>
          </a:xfrm>
          <a:prstGeom prst="rect">
            <a:avLst/>
          </a:prstGeom>
        </p:spPr>
        <p:txBody>
          <a:bodyPr vert="horz" lIns="0" tIns="0" rIns="0" bIns="0" rtlCol="0" anchor="ctr"/>
          <a:lstStyle>
            <a:lvl1pPr algn="l">
              <a:lnSpc>
                <a:spcPts val="1800"/>
              </a:lnSpc>
              <a:defRPr sz="1500">
                <a:solidFill>
                  <a:schemeClr val="accent1"/>
                </a:solidFill>
              </a:defRPr>
            </a:lvl1pPr>
          </a:lstStyle>
          <a:p>
            <a:r>
              <a:rPr lang="nl-NL" dirty="0" smtClean="0"/>
              <a:t>Pagina </a:t>
            </a:r>
            <a:fld id="{7FC9B413-936F-403B-BC98-20250EBFF374}" type="slidenum">
              <a:rPr lang="nl-NL" smtClean="0"/>
              <a:pPr/>
              <a:t>‹#›</a:t>
            </a:fld>
            <a:endParaRPr lang="nl-NL" dirty="0"/>
          </a:p>
        </p:txBody>
      </p:sp>
    </p:spTree>
    <p:extLst>
      <p:ext uri="{BB962C8B-B14F-4D97-AF65-F5344CB8AC3E}">
        <p14:creationId xmlns:p14="http://schemas.microsoft.com/office/powerpoint/2010/main" val="369585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eld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0" y="2"/>
            <a:ext cx="13716000" cy="7715249"/>
          </a:xfrm>
          <a:solidFill>
            <a:schemeClr val="bg1"/>
          </a:solidFill>
        </p:spPr>
        <p:txBody>
          <a:bodyPr/>
          <a:lstStyle>
            <a:lvl1pPr marL="0" indent="0">
              <a:buNone/>
              <a:defRPr/>
            </a:lvl1pPr>
          </a:lstStyle>
          <a:p>
            <a:r>
              <a:rPr lang="en-US" smtClean="0"/>
              <a:t>Click icon to add picture</a:t>
            </a:r>
            <a:endParaRPr lang="nl-NL" dirty="0"/>
          </a:p>
        </p:txBody>
      </p:sp>
      <p:grpSp>
        <p:nvGrpSpPr>
          <p:cNvPr id="25" name="Groep 24"/>
          <p:cNvGrpSpPr/>
          <p:nvPr userDrawn="1"/>
        </p:nvGrpSpPr>
        <p:grpSpPr>
          <a:xfrm>
            <a:off x="8801100" y="7047309"/>
            <a:ext cx="3640932" cy="339330"/>
            <a:chOff x="5867400" y="6264275"/>
            <a:chExt cx="2427288" cy="301626"/>
          </a:xfrm>
        </p:grpSpPr>
        <p:sp>
          <p:nvSpPr>
            <p:cNvPr id="15" name="Freeform 10"/>
            <p:cNvSpPr>
              <a:spLocks noEditPoints="1"/>
            </p:cNvSpPr>
            <p:nvPr userDrawn="1"/>
          </p:nvSpPr>
          <p:spPr bwMode="auto">
            <a:xfrm>
              <a:off x="5867400" y="6264275"/>
              <a:ext cx="258763" cy="295275"/>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4050"/>
            </a:p>
          </p:txBody>
        </p:sp>
        <p:sp>
          <p:nvSpPr>
            <p:cNvPr id="16" name="Freeform 11"/>
            <p:cNvSpPr>
              <a:spLocks noEditPoints="1"/>
            </p:cNvSpPr>
            <p:nvPr userDrawn="1"/>
          </p:nvSpPr>
          <p:spPr bwMode="auto">
            <a:xfrm>
              <a:off x="6350000" y="6264275"/>
              <a:ext cx="220663" cy="301625"/>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4050"/>
            </a:p>
          </p:txBody>
        </p:sp>
        <p:sp>
          <p:nvSpPr>
            <p:cNvPr id="17" name="Freeform 12"/>
            <p:cNvSpPr>
              <a:spLocks/>
            </p:cNvSpPr>
            <p:nvPr userDrawn="1"/>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4050"/>
            </a:p>
          </p:txBody>
        </p:sp>
        <p:sp>
          <p:nvSpPr>
            <p:cNvPr id="18" name="Freeform 13"/>
            <p:cNvSpPr>
              <a:spLocks noEditPoints="1"/>
            </p:cNvSpPr>
            <p:nvPr userDrawn="1"/>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4050"/>
            </a:p>
          </p:txBody>
        </p:sp>
        <p:sp>
          <p:nvSpPr>
            <p:cNvPr id="19" name="Freeform 14"/>
            <p:cNvSpPr>
              <a:spLocks noEditPoints="1"/>
            </p:cNvSpPr>
            <p:nvPr userDrawn="1"/>
          </p:nvSpPr>
          <p:spPr bwMode="auto">
            <a:xfrm>
              <a:off x="6565900" y="6264275"/>
              <a:ext cx="222250" cy="301625"/>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4050"/>
            </a:p>
          </p:txBody>
        </p:sp>
        <p:sp>
          <p:nvSpPr>
            <p:cNvPr id="20" name="Freeform 15"/>
            <p:cNvSpPr>
              <a:spLocks noEditPoints="1"/>
            </p:cNvSpPr>
            <p:nvPr userDrawn="1"/>
          </p:nvSpPr>
          <p:spPr bwMode="auto">
            <a:xfrm>
              <a:off x="7283450" y="6264275"/>
              <a:ext cx="222250" cy="301625"/>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4050"/>
            </a:p>
          </p:txBody>
        </p:sp>
        <p:sp>
          <p:nvSpPr>
            <p:cNvPr id="21" name="Freeform 16"/>
            <p:cNvSpPr>
              <a:spLocks noEditPoints="1"/>
            </p:cNvSpPr>
            <p:nvPr userDrawn="1"/>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4050"/>
            </a:p>
          </p:txBody>
        </p:sp>
        <p:sp>
          <p:nvSpPr>
            <p:cNvPr id="22" name="Freeform 17"/>
            <p:cNvSpPr>
              <a:spLocks/>
            </p:cNvSpPr>
            <p:nvPr userDrawn="1"/>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4050"/>
            </a:p>
          </p:txBody>
        </p:sp>
        <p:sp>
          <p:nvSpPr>
            <p:cNvPr id="23" name="Freeform 18"/>
            <p:cNvSpPr>
              <a:spLocks/>
            </p:cNvSpPr>
            <p:nvPr userDrawn="1"/>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4050"/>
            </a:p>
          </p:txBody>
        </p:sp>
        <p:sp>
          <p:nvSpPr>
            <p:cNvPr id="24" name="Freeform 19"/>
            <p:cNvSpPr>
              <a:spLocks/>
            </p:cNvSpPr>
            <p:nvPr userDrawn="1"/>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4050"/>
            </a:p>
          </p:txBody>
        </p:sp>
      </p:grpSp>
    </p:spTree>
    <p:extLst>
      <p:ext uri="{BB962C8B-B14F-4D97-AF65-F5344CB8AC3E}">
        <p14:creationId xmlns:p14="http://schemas.microsoft.com/office/powerpoint/2010/main" val="183033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83000" y="1174419"/>
            <a:ext cx="12150000" cy="800100"/>
          </a:xfrm>
          <a:prstGeom prst="rect">
            <a:avLst/>
          </a:prstGeom>
        </p:spPr>
        <p:txBody>
          <a:bodyPr vert="horz" lIns="0" tIns="0" rIns="0" bIns="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783000" y="2288067"/>
            <a:ext cx="12150000" cy="4728948"/>
          </a:xfrm>
          <a:prstGeom prst="rect">
            <a:avLst/>
          </a:prstGeom>
        </p:spPr>
        <p:txBody>
          <a:bodyPr vert="horz" lIns="0" tIns="0" rIns="0" bIns="0"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2241000" y="7216211"/>
            <a:ext cx="1620000" cy="228600"/>
          </a:xfrm>
          <a:prstGeom prst="rect">
            <a:avLst/>
          </a:prstGeom>
        </p:spPr>
        <p:txBody>
          <a:bodyPr vert="horz" lIns="0" tIns="0" rIns="0" bIns="0" rtlCol="0" anchor="ctr"/>
          <a:lstStyle>
            <a:lvl1pPr algn="l">
              <a:lnSpc>
                <a:spcPts val="1800"/>
              </a:lnSpc>
              <a:defRPr sz="1500">
                <a:solidFill>
                  <a:schemeClr val="accent1"/>
                </a:solidFill>
              </a:defRPr>
            </a:lvl1pPr>
          </a:lstStyle>
          <a:p>
            <a:r>
              <a:rPr lang="nl-NL" smtClean="0"/>
              <a:t>&lt;Datum&gt;</a:t>
            </a:r>
            <a:endParaRPr lang="nl-NL" dirty="0"/>
          </a:p>
        </p:txBody>
      </p:sp>
      <p:sp>
        <p:nvSpPr>
          <p:cNvPr id="5" name="Tijdelijke aanduiding voor voettekst 4"/>
          <p:cNvSpPr>
            <a:spLocks noGrp="1"/>
          </p:cNvSpPr>
          <p:nvPr>
            <p:ph type="ftr" sz="quarter" idx="3"/>
          </p:nvPr>
        </p:nvSpPr>
        <p:spPr>
          <a:xfrm>
            <a:off x="4185000" y="7216211"/>
            <a:ext cx="5940000" cy="228600"/>
          </a:xfrm>
          <a:prstGeom prst="rect">
            <a:avLst/>
          </a:prstGeom>
        </p:spPr>
        <p:txBody>
          <a:bodyPr vert="horz" lIns="0" tIns="0" rIns="0" bIns="0" rtlCol="0" anchor="ctr"/>
          <a:lstStyle>
            <a:lvl1pPr algn="l">
              <a:lnSpc>
                <a:spcPts val="1800"/>
              </a:lnSpc>
              <a:defRPr sz="1500">
                <a:solidFill>
                  <a:schemeClr val="accent1"/>
                </a:solidFill>
              </a:defRPr>
            </a:lvl1pPr>
          </a:lstStyle>
          <a:p>
            <a:r>
              <a:rPr lang="nl-NL" smtClean="0"/>
              <a:t>&lt;Titel van de presentatie&gt;</a:t>
            </a:r>
            <a:endParaRPr lang="nl-NL" dirty="0"/>
          </a:p>
        </p:txBody>
      </p:sp>
      <p:sp>
        <p:nvSpPr>
          <p:cNvPr id="6" name="Tijdelijke aanduiding voor dianummer 5"/>
          <p:cNvSpPr>
            <a:spLocks noGrp="1"/>
          </p:cNvSpPr>
          <p:nvPr>
            <p:ph type="sldNum" sz="quarter" idx="4"/>
          </p:nvPr>
        </p:nvSpPr>
        <p:spPr>
          <a:xfrm>
            <a:off x="783000" y="7216211"/>
            <a:ext cx="1215000" cy="228600"/>
          </a:xfrm>
          <a:prstGeom prst="rect">
            <a:avLst/>
          </a:prstGeom>
        </p:spPr>
        <p:txBody>
          <a:bodyPr vert="horz" lIns="0" tIns="0" rIns="0" bIns="0" rtlCol="0" anchor="ctr"/>
          <a:lstStyle>
            <a:lvl1pPr algn="l">
              <a:lnSpc>
                <a:spcPts val="1800"/>
              </a:lnSpc>
              <a:defRPr sz="1500">
                <a:solidFill>
                  <a:schemeClr val="accent1"/>
                </a:solidFill>
              </a:defRPr>
            </a:lvl1pPr>
          </a:lstStyle>
          <a:p>
            <a:r>
              <a:rPr lang="nl-NL" dirty="0" smtClean="0"/>
              <a:t>Pagina </a:t>
            </a:r>
            <a:fld id="{7FC9B413-936F-403B-BC98-20250EBFF374}" type="slidenum">
              <a:rPr lang="nl-NL" smtClean="0"/>
              <a:pPr/>
              <a:t>‹#›</a:t>
            </a:fld>
            <a:endParaRPr lang="nl-NL" dirty="0"/>
          </a:p>
        </p:txBody>
      </p:sp>
      <p:sp>
        <p:nvSpPr>
          <p:cNvPr id="7" name="Rechthoek 6"/>
          <p:cNvSpPr/>
          <p:nvPr userDrawn="1"/>
        </p:nvSpPr>
        <p:spPr>
          <a:xfrm>
            <a:off x="783000" y="702000"/>
            <a:ext cx="12150000" cy="75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50"/>
          </a:p>
        </p:txBody>
      </p:sp>
      <p:sp>
        <p:nvSpPr>
          <p:cNvPr id="18" name="Rechthoek 17"/>
          <p:cNvSpPr/>
          <p:nvPr userDrawn="1"/>
        </p:nvSpPr>
        <p:spPr>
          <a:xfrm>
            <a:off x="783000" y="7020000"/>
            <a:ext cx="12150000" cy="12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50"/>
          </a:p>
        </p:txBody>
      </p:sp>
      <p:pic>
        <p:nvPicPr>
          <p:cNvPr id="19" name="Afbeelding 1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746000" y="7217100"/>
            <a:ext cx="1722600" cy="213300"/>
          </a:xfrm>
          <a:prstGeom prst="rect">
            <a:avLst/>
          </a:prstGeom>
        </p:spPr>
      </p:pic>
    </p:spTree>
    <p:extLst>
      <p:ext uri="{BB962C8B-B14F-4D97-AF65-F5344CB8AC3E}">
        <p14:creationId xmlns:p14="http://schemas.microsoft.com/office/powerpoint/2010/main" val="78101269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0" r:id="rId4"/>
    <p:sldLayoutId id="2147483652" r:id="rId5"/>
    <p:sldLayoutId id="2147483661" r:id="rId6"/>
    <p:sldLayoutId id="2147483662" r:id="rId7"/>
    <p:sldLayoutId id="2147483663" r:id="rId8"/>
    <p:sldLayoutId id="2147483664" r:id="rId9"/>
    <p:sldLayoutId id="2147483665" r:id="rId10"/>
  </p:sldLayoutIdLst>
  <p:timing>
    <p:tnLst>
      <p:par>
        <p:cTn id="1" dur="indefinite" restart="never" nodeType="tmRoot"/>
      </p:par>
    </p:tnLst>
  </p:timing>
  <p:hf sldNum="0" hdr="0" ftr="0" dt="0"/>
  <p:txStyles>
    <p:titleStyle>
      <a:lvl1pPr algn="l" defTabSz="1371600" rtl="0" eaLnBrk="1" latinLnBrk="0" hangingPunct="1">
        <a:lnSpc>
          <a:spcPts val="6300"/>
        </a:lnSpc>
        <a:spcBef>
          <a:spcPct val="0"/>
        </a:spcBef>
        <a:buNone/>
        <a:defRPr sz="6000" b="1" kern="1200">
          <a:solidFill>
            <a:schemeClr val="tx2"/>
          </a:solidFill>
          <a:latin typeface="+mj-lt"/>
          <a:ea typeface="+mj-ea"/>
          <a:cs typeface="+mj-cs"/>
        </a:defRPr>
      </a:lvl1pPr>
    </p:titleStyle>
    <p:bodyStyle>
      <a:lvl1pPr marL="483395" indent="-483395" algn="l" defTabSz="1371600" rtl="0" eaLnBrk="1" latinLnBrk="0" hangingPunct="1">
        <a:lnSpc>
          <a:spcPts val="3750"/>
        </a:lnSpc>
        <a:spcBef>
          <a:spcPts val="0"/>
        </a:spcBef>
        <a:buClr>
          <a:schemeClr val="tx2"/>
        </a:buClr>
        <a:buFont typeface="Arial" pitchFamily="34" charset="0"/>
        <a:buChar char="•"/>
        <a:defRPr sz="3000" kern="1200">
          <a:solidFill>
            <a:schemeClr val="tx1"/>
          </a:solidFill>
          <a:latin typeface="+mn-lt"/>
          <a:ea typeface="+mn-ea"/>
          <a:cs typeface="+mn-cs"/>
        </a:defRPr>
      </a:lvl1pPr>
      <a:lvl2pPr marL="971550" indent="-488157" algn="l" defTabSz="1371600" rtl="0" eaLnBrk="1" latinLnBrk="0" hangingPunct="1">
        <a:lnSpc>
          <a:spcPts val="3750"/>
        </a:lnSpc>
        <a:spcBef>
          <a:spcPts val="0"/>
        </a:spcBef>
        <a:buFont typeface="Arial" pitchFamily="34" charset="0"/>
        <a:buChar char="•"/>
        <a:defRPr sz="3000" kern="1200">
          <a:solidFill>
            <a:schemeClr val="tx1"/>
          </a:solidFill>
          <a:latin typeface="+mn-lt"/>
          <a:ea typeface="+mn-ea"/>
          <a:cs typeface="+mn-cs"/>
        </a:defRPr>
      </a:lvl2pPr>
      <a:lvl3pPr marL="1454945" indent="-485775" algn="l" defTabSz="1371600" rtl="0" eaLnBrk="1" latinLnBrk="0" hangingPunct="1">
        <a:lnSpc>
          <a:spcPts val="3750"/>
        </a:lnSpc>
        <a:spcBef>
          <a:spcPts val="0"/>
        </a:spcBef>
        <a:buClr>
          <a:schemeClr val="tx2"/>
        </a:buClr>
        <a:buFont typeface="Arial" pitchFamily="34" charset="0"/>
        <a:buChar char="•"/>
        <a:defRPr sz="3000" kern="1200">
          <a:solidFill>
            <a:schemeClr val="tx1"/>
          </a:solidFill>
          <a:latin typeface="+mn-lt"/>
          <a:ea typeface="+mn-ea"/>
          <a:cs typeface="+mn-cs"/>
        </a:defRPr>
      </a:lvl3pPr>
      <a:lvl4pPr marL="1940720" indent="-483395" algn="l" defTabSz="1371600" rtl="0" eaLnBrk="1" latinLnBrk="0" hangingPunct="1">
        <a:lnSpc>
          <a:spcPts val="3750"/>
        </a:lnSpc>
        <a:spcBef>
          <a:spcPts val="0"/>
        </a:spcBef>
        <a:buFont typeface="Arial" pitchFamily="34" charset="0"/>
        <a:buChar char="•"/>
        <a:defRPr sz="3000" kern="1200">
          <a:solidFill>
            <a:schemeClr val="tx1"/>
          </a:solidFill>
          <a:latin typeface="+mn-lt"/>
          <a:ea typeface="+mn-ea"/>
          <a:cs typeface="+mn-cs"/>
        </a:defRPr>
      </a:lvl4pPr>
      <a:lvl5pPr marL="2428875" indent="-485775" algn="l" defTabSz="1371600" rtl="0" eaLnBrk="1" latinLnBrk="0" hangingPunct="1">
        <a:lnSpc>
          <a:spcPts val="3750"/>
        </a:lnSpc>
        <a:spcBef>
          <a:spcPts val="0"/>
        </a:spcBef>
        <a:buClr>
          <a:schemeClr val="tx2"/>
        </a:buClr>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nl-NL"/>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19.png"/><Relationship Id="rId3" Type="http://schemas.openxmlformats.org/officeDocument/2006/relationships/image" Target="../media/image17.emf"/><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73.png"/><Relationship Id="rId11" Type="http://schemas.openxmlformats.org/officeDocument/2006/relationships/image" Target="../media/image78.png"/><Relationship Id="rId10" Type="http://schemas.openxmlformats.org/officeDocument/2006/relationships/image" Target="../media/image77.png"/><Relationship Id="rId4" Type="http://schemas.openxmlformats.org/officeDocument/2006/relationships/image" Target="../media/image18.emf"/><Relationship Id="rId9" Type="http://schemas.openxmlformats.org/officeDocument/2006/relationships/image" Target="../media/image7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1.png"/><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29.wmf"/><Relationship Id="rId5" Type="http://schemas.openxmlformats.org/officeDocument/2006/relationships/oleObject" Target="../embeddings/oleObject10.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6.xml"/><Relationship Id="rId7" Type="http://schemas.openxmlformats.org/officeDocument/2006/relationships/image" Target="../media/image33.wmf"/><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oleObject" Target="../embeddings/oleObject14.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34.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5.xml"/><Relationship Id="rId7"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image" Target="../media/image4.wmf"/><Relationship Id="rId10" Type="http://schemas.openxmlformats.org/officeDocument/2006/relationships/comments" Target="../comments/comment1.xml"/><Relationship Id="rId4" Type="http://schemas.openxmlformats.org/officeDocument/2006/relationships/oleObject" Target="../embeddings/oleObject3.bin"/><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6.xml"/><Relationship Id="rId7" Type="http://schemas.openxmlformats.org/officeDocument/2006/relationships/image" Target="../media/image9.w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8.wmf"/><Relationship Id="rId4" Type="http://schemas.openxmlformats.org/officeDocument/2006/relationships/oleObject" Target="../embeddings/oleObject6.bin"/><Relationship Id="rId9"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851248" y="185217"/>
            <a:ext cx="12025336" cy="1836204"/>
          </a:xfrm>
        </p:spPr>
        <p:txBody>
          <a:bodyPr/>
          <a:lstStyle/>
          <a:p>
            <a:pPr>
              <a:lnSpc>
                <a:spcPct val="100000"/>
              </a:lnSpc>
            </a:pPr>
            <a:r>
              <a:rPr lang="en-US" sz="4800" dirty="0" smtClean="0"/>
              <a:t/>
            </a:r>
            <a:br>
              <a:rPr lang="en-US" sz="4800" dirty="0" smtClean="0"/>
            </a:br>
            <a:r>
              <a:rPr lang="en-US" sz="4400" dirty="0"/>
              <a:t/>
            </a:r>
            <a:br>
              <a:rPr lang="en-US" sz="4400" dirty="0"/>
            </a:br>
            <a:r>
              <a:rPr lang="en-US" sz="4000" dirty="0" smtClean="0"/>
              <a:t>Non-uniform </a:t>
            </a:r>
            <a:r>
              <a:rPr lang="en-US" sz="4000" dirty="0"/>
              <a:t>patch sampling with deep convolutional neural networks for white matter hyperintensity segmentation</a:t>
            </a:r>
            <a:endParaRPr lang="nl-NL" sz="4400" dirty="0"/>
          </a:p>
        </p:txBody>
      </p:sp>
      <p:sp>
        <p:nvSpPr>
          <p:cNvPr id="2" name="Text Placeholder 1"/>
          <p:cNvSpPr>
            <a:spLocks noGrp="1"/>
          </p:cNvSpPr>
          <p:nvPr>
            <p:ph type="body" sz="quarter" idx="10"/>
          </p:nvPr>
        </p:nvSpPr>
        <p:spPr>
          <a:xfrm>
            <a:off x="865362" y="2921521"/>
            <a:ext cx="11377264" cy="952500"/>
          </a:xfrm>
        </p:spPr>
        <p:txBody>
          <a:bodyPr/>
          <a:lstStyle/>
          <a:p>
            <a:pPr>
              <a:lnSpc>
                <a:spcPct val="100000"/>
              </a:lnSpc>
            </a:pPr>
            <a:r>
              <a:rPr lang="nl-NL" sz="2400" u="sng" dirty="0"/>
              <a:t>Mohsen Ghafoorian</a:t>
            </a:r>
            <a:r>
              <a:rPr lang="nl-NL" sz="2400" baseline="30000" dirty="0"/>
              <a:t>a,b</a:t>
            </a:r>
            <a:r>
              <a:rPr lang="nl-NL" sz="2400" dirty="0"/>
              <a:t>, Nico Karssemeijer</a:t>
            </a:r>
            <a:r>
              <a:rPr lang="nl-NL" sz="2400" baseline="30000" dirty="0"/>
              <a:t>a</a:t>
            </a:r>
            <a:r>
              <a:rPr lang="nl-NL" sz="2400" dirty="0"/>
              <a:t>, Inge van Uden</a:t>
            </a:r>
            <a:r>
              <a:rPr lang="nl-NL" sz="2400" baseline="30000" dirty="0"/>
              <a:t>c</a:t>
            </a:r>
            <a:r>
              <a:rPr lang="nl-NL" sz="2400" dirty="0"/>
              <a:t>, Frank-Erik de Leeuw</a:t>
            </a:r>
            <a:r>
              <a:rPr lang="nl-NL" sz="2400" baseline="30000" dirty="0"/>
              <a:t>c</a:t>
            </a:r>
            <a:r>
              <a:rPr lang="nl-NL" sz="2400" dirty="0"/>
              <a:t>, Tom Heskes</a:t>
            </a:r>
            <a:r>
              <a:rPr lang="nl-NL" sz="2400" baseline="30000" dirty="0"/>
              <a:t>b</a:t>
            </a:r>
            <a:r>
              <a:rPr lang="nl-NL" sz="2400" dirty="0"/>
              <a:t>, Elena </a:t>
            </a:r>
            <a:r>
              <a:rPr lang="nl-NL" sz="2400" dirty="0" smtClean="0"/>
              <a:t>Marchiori</a:t>
            </a:r>
            <a:r>
              <a:rPr lang="nl-NL" sz="2400" baseline="30000" dirty="0" smtClean="0"/>
              <a:t>b</a:t>
            </a:r>
            <a:r>
              <a:rPr lang="nl-NL" sz="2400" dirty="0" smtClean="0"/>
              <a:t>, Bram van Ginneken</a:t>
            </a:r>
            <a:r>
              <a:rPr lang="nl-NL" sz="2400" baseline="30000" dirty="0"/>
              <a:t>a</a:t>
            </a:r>
            <a:r>
              <a:rPr lang="nl-NL" sz="2400" dirty="0" smtClean="0"/>
              <a:t> and </a:t>
            </a:r>
            <a:r>
              <a:rPr lang="nl-NL" sz="2400" dirty="0"/>
              <a:t>Bram Platel</a:t>
            </a:r>
            <a:r>
              <a:rPr lang="nl-NL" sz="2400" baseline="30000" dirty="0"/>
              <a:t>a</a:t>
            </a:r>
          </a:p>
          <a:p>
            <a:pPr>
              <a:lnSpc>
                <a:spcPct val="100000"/>
              </a:lnSpc>
            </a:pPr>
            <a:endParaRPr lang="nl-NL" sz="2000" baseline="30000" dirty="0"/>
          </a:p>
          <a:p>
            <a:pPr>
              <a:lnSpc>
                <a:spcPct val="100000"/>
              </a:lnSpc>
            </a:pPr>
            <a:r>
              <a:rPr lang="en-US" sz="2000" baseline="30000" dirty="0" smtClean="0"/>
              <a:t>a</a:t>
            </a:r>
            <a:r>
              <a:rPr lang="en-US" sz="2000" dirty="0" smtClean="0"/>
              <a:t> </a:t>
            </a:r>
            <a:r>
              <a:rPr lang="en-US" sz="2000" dirty="0"/>
              <a:t>Diagnostic Image Analysis Group, Radiology Department, </a:t>
            </a:r>
            <a:r>
              <a:rPr lang="en-US" sz="2000" dirty="0" err="1"/>
              <a:t>Radboudumc</a:t>
            </a:r>
            <a:r>
              <a:rPr lang="en-US" sz="2000" dirty="0"/>
              <a:t>, Nijmegen, the Netherlands</a:t>
            </a:r>
            <a:br>
              <a:rPr lang="en-US" sz="2000" dirty="0"/>
            </a:br>
            <a:r>
              <a:rPr lang="en-US" sz="2000" baseline="30000" dirty="0"/>
              <a:t>b</a:t>
            </a:r>
            <a:r>
              <a:rPr lang="en-US" sz="2000" dirty="0"/>
              <a:t> Institute for Computing and Information Sciences, Radboud University, Nijmegen, the </a:t>
            </a:r>
            <a:r>
              <a:rPr lang="en-US" sz="2000" dirty="0" smtClean="0"/>
              <a:t>Netherlands</a:t>
            </a:r>
          </a:p>
          <a:p>
            <a:pPr>
              <a:lnSpc>
                <a:spcPct val="100000"/>
              </a:lnSpc>
            </a:pPr>
            <a:r>
              <a:rPr lang="en-US" sz="2000" baseline="30000" dirty="0"/>
              <a:t>c</a:t>
            </a:r>
            <a:r>
              <a:rPr lang="en-US" sz="2000" dirty="0"/>
              <a:t> </a:t>
            </a:r>
            <a:r>
              <a:rPr lang="en-US" sz="2000" dirty="0" err="1"/>
              <a:t>Donders</a:t>
            </a:r>
            <a:r>
              <a:rPr lang="en-US" sz="2000" dirty="0"/>
              <a:t> Institute for Brain, Cognition and </a:t>
            </a:r>
            <a:r>
              <a:rPr lang="en-US" sz="2000" dirty="0" err="1"/>
              <a:t>Behaviour</a:t>
            </a:r>
            <a:r>
              <a:rPr lang="en-US" sz="2000" dirty="0"/>
              <a:t>, Department of  Neurology, </a:t>
            </a:r>
            <a:r>
              <a:rPr lang="en-US" sz="2000" dirty="0" err="1"/>
              <a:t>Radboudumc</a:t>
            </a:r>
            <a:r>
              <a:rPr lang="en-US" sz="2000" dirty="0"/>
              <a:t>, Nijmegen, the Netherlands</a:t>
            </a:r>
          </a:p>
          <a:p>
            <a:pPr>
              <a:lnSpc>
                <a:spcPct val="100000"/>
              </a:lnSpc>
            </a:pPr>
            <a:endParaRPr lang="en-US" sz="2000" dirty="0"/>
          </a:p>
        </p:txBody>
      </p:sp>
      <p:sp>
        <p:nvSpPr>
          <p:cNvPr id="3" name="TextBox 2"/>
          <p:cNvSpPr txBox="1"/>
          <p:nvPr/>
        </p:nvSpPr>
        <p:spPr>
          <a:xfrm>
            <a:off x="865362" y="5585817"/>
            <a:ext cx="184731" cy="507831"/>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3225837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783000" y="833289"/>
            <a:ext cx="12150000" cy="800100"/>
          </a:xfrm>
        </p:spPr>
        <p:txBody>
          <a:bodyPr/>
          <a:lstStyle/>
          <a:p>
            <a:r>
              <a:rPr lang="en-US" sz="4000" dirty="0" smtClean="0"/>
              <a:t>Disadvantages of the multi-scale approach</a:t>
            </a:r>
            <a:endParaRPr lang="nl-NL" sz="3600" dirty="0"/>
          </a:p>
        </p:txBody>
      </p:sp>
      <p:sp>
        <p:nvSpPr>
          <p:cNvPr id="10" name="Tijdelijke aanduiding voor inhoud 9"/>
          <p:cNvSpPr>
            <a:spLocks noGrp="1"/>
          </p:cNvSpPr>
          <p:nvPr>
            <p:ph idx="1"/>
          </p:nvPr>
        </p:nvSpPr>
        <p:spPr>
          <a:xfrm>
            <a:off x="783000" y="1805397"/>
            <a:ext cx="12150000" cy="4728948"/>
          </a:xfrm>
        </p:spPr>
        <p:txBody>
          <a:bodyPr/>
          <a:lstStyle/>
          <a:p>
            <a:pPr marL="997743" lvl="1" indent="-514350"/>
            <a:r>
              <a:rPr lang="en-US" sz="2400" dirty="0" smtClean="0">
                <a:sym typeface="Wingdings" pitchFamily="2" charset="2"/>
              </a:rPr>
              <a:t>More redundant samples from the image</a:t>
            </a:r>
          </a:p>
          <a:p>
            <a:pPr marL="997743" lvl="1" indent="-514350"/>
            <a:r>
              <a:rPr lang="en-US" sz="2400" dirty="0" smtClean="0">
                <a:sym typeface="Wingdings" pitchFamily="2" charset="2"/>
              </a:rPr>
              <a:t>More computationally expensive</a:t>
            </a:r>
          </a:p>
          <a:p>
            <a:pPr marL="997743" lvl="1" indent="-514350"/>
            <a:r>
              <a:rPr lang="en-US" sz="2400" dirty="0" smtClean="0">
                <a:sym typeface="Wingdings" pitchFamily="2" charset="2"/>
              </a:rPr>
              <a:t>Too many degrees of freedom!</a:t>
            </a:r>
          </a:p>
        </p:txBody>
      </p:sp>
    </p:spTree>
    <p:extLst>
      <p:ext uri="{BB962C8B-B14F-4D97-AF65-F5344CB8AC3E}">
        <p14:creationId xmlns:p14="http://schemas.microsoft.com/office/powerpoint/2010/main" val="4029045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media.licdn.com/mpr/mpr/p/5/005/072/0bb/3bc65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984" y="1625377"/>
            <a:ext cx="6912768" cy="52903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2" descr="http://i.cbc.ca/1.1975495.1381471274!/httpImage/image.jpg_gen/derivatives/16x9_620/tp-hinton-683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328" y="4073649"/>
            <a:ext cx="4680520" cy="26346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TextBox 2"/>
          <p:cNvSpPr txBox="1"/>
          <p:nvPr/>
        </p:nvSpPr>
        <p:spPr>
          <a:xfrm>
            <a:off x="305272" y="1913409"/>
            <a:ext cx="6429965" cy="1815882"/>
          </a:xfrm>
          <a:prstGeom prst="rect">
            <a:avLst/>
          </a:prstGeom>
          <a:noFill/>
        </p:spPr>
        <p:txBody>
          <a:bodyPr wrap="none" rtlCol="0">
            <a:spAutoFit/>
          </a:bodyPr>
          <a:lstStyle/>
          <a:p>
            <a:r>
              <a:rPr lang="en-US" sz="2800" i="1" dirty="0" smtClean="0"/>
              <a:t>“Vision for us is a sampling process, where</a:t>
            </a:r>
          </a:p>
          <a:p>
            <a:r>
              <a:rPr lang="en-US" sz="2800" i="1" dirty="0" smtClean="0"/>
              <a:t>you have this high resolution area and you </a:t>
            </a:r>
          </a:p>
          <a:p>
            <a:r>
              <a:rPr lang="en-US" sz="2800" i="1" dirty="0" smtClean="0"/>
              <a:t>are deciding where to put it.”</a:t>
            </a:r>
          </a:p>
          <a:p>
            <a:r>
              <a:rPr lang="nl-NL" sz="2800" b="1" dirty="0" smtClean="0"/>
              <a:t>Geoffrey Hinton</a:t>
            </a:r>
            <a:endParaRPr lang="nl-NL" sz="2800" b="1" dirty="0"/>
          </a:p>
        </p:txBody>
      </p:sp>
      <p:sp>
        <p:nvSpPr>
          <p:cNvPr id="5" name="Titel 8"/>
          <p:cNvSpPr>
            <a:spLocks noGrp="1"/>
          </p:cNvSpPr>
          <p:nvPr>
            <p:ph type="title"/>
          </p:nvPr>
        </p:nvSpPr>
        <p:spPr>
          <a:xfrm>
            <a:off x="783000" y="833289"/>
            <a:ext cx="12150000" cy="800100"/>
          </a:xfrm>
        </p:spPr>
        <p:txBody>
          <a:bodyPr/>
          <a:lstStyle/>
          <a:p>
            <a:r>
              <a:rPr lang="en-US" sz="4000" i="1" dirty="0" smtClean="0"/>
              <a:t>Most </a:t>
            </a:r>
            <a:r>
              <a:rPr lang="en-US" sz="4000" i="1" dirty="0"/>
              <a:t>of the work </a:t>
            </a:r>
            <a:r>
              <a:rPr lang="en-US" sz="4000" i="1" dirty="0" smtClean="0"/>
              <a:t>is </a:t>
            </a:r>
            <a:r>
              <a:rPr lang="en-US" sz="4000" i="1" dirty="0"/>
              <a:t>in deciding what not to look at!</a:t>
            </a:r>
          </a:p>
        </p:txBody>
      </p:sp>
    </p:spTree>
    <p:extLst>
      <p:ext uri="{BB962C8B-B14F-4D97-AF65-F5344CB8AC3E}">
        <p14:creationId xmlns:p14="http://schemas.microsoft.com/office/powerpoint/2010/main" val="3614189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783000" y="833289"/>
            <a:ext cx="12150000" cy="800100"/>
          </a:xfrm>
        </p:spPr>
        <p:txBody>
          <a:bodyPr/>
          <a:lstStyle/>
          <a:p>
            <a:r>
              <a:rPr lang="en-US" sz="3600" dirty="0" smtClean="0"/>
              <a:t>Non-uniform patch sampling</a:t>
            </a:r>
            <a:endParaRPr lang="nl-NL" sz="3600" dirty="0"/>
          </a:p>
        </p:txBody>
      </p:sp>
      <p:pic>
        <p:nvPicPr>
          <p:cNvPr id="27" name="Picture 26"/>
          <p:cNvPicPr>
            <a:picLocks noChangeAspect="1"/>
          </p:cNvPicPr>
          <p:nvPr/>
        </p:nvPicPr>
        <p:blipFill>
          <a:blip r:embed="rId3"/>
          <a:stretch>
            <a:fillRect/>
          </a:stretch>
        </p:blipFill>
        <p:spPr>
          <a:xfrm>
            <a:off x="8127797" y="4952408"/>
            <a:ext cx="2843400" cy="736600"/>
          </a:xfrm>
          <a:prstGeom prst="rect">
            <a:avLst/>
          </a:prstGeom>
        </p:spPr>
      </p:pic>
      <p:pic>
        <p:nvPicPr>
          <p:cNvPr id="28" name="Picture 27"/>
          <p:cNvPicPr>
            <a:picLocks noChangeAspect="1"/>
          </p:cNvPicPr>
          <p:nvPr/>
        </p:nvPicPr>
        <p:blipFill>
          <a:blip r:embed="rId4"/>
          <a:stretch>
            <a:fillRect/>
          </a:stretch>
        </p:blipFill>
        <p:spPr>
          <a:xfrm>
            <a:off x="8127797" y="5683721"/>
            <a:ext cx="3046501" cy="838200"/>
          </a:xfrm>
          <a:prstGeom prst="rect">
            <a:avLst/>
          </a:prstGeom>
        </p:spPr>
      </p:pic>
      <p:grpSp>
        <p:nvGrpSpPr>
          <p:cNvPr id="35" name="Group 34"/>
          <p:cNvGrpSpPr/>
          <p:nvPr/>
        </p:nvGrpSpPr>
        <p:grpSpPr>
          <a:xfrm>
            <a:off x="845499" y="2057425"/>
            <a:ext cx="2354352" cy="2831224"/>
            <a:chOff x="845499" y="2057425"/>
            <a:chExt cx="2354352" cy="2831224"/>
          </a:xfrm>
        </p:grpSpPr>
        <p:sp>
          <p:nvSpPr>
            <p:cNvPr id="12" name="Rectangle 11"/>
            <p:cNvSpPr/>
            <p:nvPr/>
          </p:nvSpPr>
          <p:spPr>
            <a:xfrm>
              <a:off x="1313384" y="2561480"/>
              <a:ext cx="1886467" cy="19027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Flowchart: Connector 12"/>
            <p:cNvSpPr/>
            <p:nvPr/>
          </p:nvSpPr>
          <p:spPr>
            <a:xfrm>
              <a:off x="2212556" y="3478284"/>
              <a:ext cx="58076" cy="5951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ight Triangle 13"/>
            <p:cNvSpPr/>
            <p:nvPr/>
          </p:nvSpPr>
          <p:spPr>
            <a:xfrm flipH="1">
              <a:off x="2241593" y="3143685"/>
              <a:ext cx="450113" cy="364357"/>
            </a:xfrm>
            <a:prstGeom prst="rtTriangl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p:cNvSpPr/>
            <p:nvPr/>
          </p:nvSpPr>
          <p:spPr>
            <a:xfrm>
              <a:off x="2578484" y="3033369"/>
              <a:ext cx="194978" cy="20842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mc:AlternateContent xmlns:mc="http://schemas.openxmlformats.org/markup-compatibility/2006" xmlns:a14="http://schemas.microsoft.com/office/drawing/2010/main">
          <mc:Choice Requires="a14">
            <p:sp>
              <p:nvSpPr>
                <p:cNvPr id="16" name="TextBox 15"/>
                <p:cNvSpPr txBox="1"/>
                <p:nvPr/>
              </p:nvSpPr>
              <p:spPr>
                <a:xfrm>
                  <a:off x="2231473" y="3421802"/>
                  <a:ext cx="464038"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𝑎</m:t>
                        </m:r>
                      </m:oMath>
                    </m:oMathPara>
                  </a14:m>
                  <a:endParaRPr lang="nl-NL" dirty="0"/>
                </a:p>
              </p:txBody>
            </p:sp>
          </mc:Choice>
          <mc:Fallback xmlns="">
            <p:sp>
              <p:nvSpPr>
                <p:cNvPr id="16" name="TextBox 15"/>
                <p:cNvSpPr txBox="1">
                  <a:spLocks noRot="1" noChangeAspect="1" noMove="1" noResize="1" noEditPoints="1" noAdjustHandles="1" noChangeArrowheads="1" noChangeShapeType="1" noTextEdit="1"/>
                </p:cNvSpPr>
                <p:nvPr/>
              </p:nvSpPr>
              <p:spPr>
                <a:xfrm>
                  <a:off x="2231473" y="3421802"/>
                  <a:ext cx="464038" cy="507831"/>
                </a:xfrm>
                <a:prstGeom prst="rect">
                  <a:avLst/>
                </a:prstGeom>
                <a:blipFill rotWithShape="0">
                  <a:blip r:embed="rId6"/>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642851" y="3133770"/>
                  <a:ext cx="456792"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𝑏</m:t>
                        </m:r>
                      </m:oMath>
                    </m:oMathPara>
                  </a14:m>
                  <a:endParaRPr lang="nl-NL" dirty="0"/>
                </a:p>
              </p:txBody>
            </p:sp>
          </mc:Choice>
          <mc:Fallback xmlns="">
            <p:sp>
              <p:nvSpPr>
                <p:cNvPr id="17" name="TextBox 16"/>
                <p:cNvSpPr txBox="1">
                  <a:spLocks noRot="1" noChangeAspect="1" noMove="1" noResize="1" noEditPoints="1" noAdjustHandles="1" noChangeArrowheads="1" noChangeShapeType="1" noTextEdit="1"/>
                </p:cNvSpPr>
                <p:nvPr/>
              </p:nvSpPr>
              <p:spPr>
                <a:xfrm>
                  <a:off x="2642851" y="3133770"/>
                  <a:ext cx="456792" cy="507831"/>
                </a:xfrm>
                <a:prstGeom prst="rect">
                  <a:avLst/>
                </a:prstGeom>
                <a:blipFill rotWithShape="0">
                  <a:blip r:embed="rId7"/>
                  <a:stretch>
                    <a:fillRect/>
                  </a:stretch>
                </a:blipFill>
              </p:spPr>
              <p:txBody>
                <a:bodyPr/>
                <a:lstStyle/>
                <a:p>
                  <a:r>
                    <a:rPr lang="nl-NL">
                      <a:noFill/>
                    </a:rPr>
                    <a:t> </a:t>
                  </a:r>
                </a:p>
              </p:txBody>
            </p:sp>
          </mc:Fallback>
        </mc:AlternateContent>
        <p:sp>
          <p:nvSpPr>
            <p:cNvPr id="24" name="TextBox 23"/>
            <p:cNvSpPr txBox="1"/>
            <p:nvPr/>
          </p:nvSpPr>
          <p:spPr>
            <a:xfrm>
              <a:off x="1733609" y="2057425"/>
              <a:ext cx="956865" cy="507831"/>
            </a:xfrm>
            <a:prstGeom prst="rect">
              <a:avLst/>
            </a:prstGeom>
            <a:noFill/>
          </p:spPr>
          <p:txBody>
            <a:bodyPr wrap="none" rtlCol="0">
              <a:spAutoFit/>
            </a:bodyPr>
            <a:lstStyle/>
            <a:p>
              <a:r>
                <a:rPr lang="en-US" dirty="0"/>
                <a:t>P</a:t>
              </a:r>
              <a:r>
                <a:rPr lang="en-US" dirty="0" smtClean="0"/>
                <a:t>atch</a:t>
              </a:r>
              <a:endParaRPr lang="nl-NL" dirty="0"/>
            </a:p>
          </p:txBody>
        </p:sp>
        <mc:AlternateContent xmlns:mc="http://schemas.openxmlformats.org/markup-compatibility/2006" xmlns:a14="http://schemas.microsoft.com/office/drawing/2010/main">
          <mc:Choice Requires="a14">
            <p:sp>
              <p:nvSpPr>
                <p:cNvPr id="33" name="TextBox 32"/>
                <p:cNvSpPr txBox="1"/>
                <p:nvPr/>
              </p:nvSpPr>
              <p:spPr>
                <a:xfrm>
                  <a:off x="845499" y="3283885"/>
                  <a:ext cx="467885"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𝑛</m:t>
                        </m:r>
                      </m:oMath>
                    </m:oMathPara>
                  </a14:m>
                  <a:endParaRPr lang="nl-NL" dirty="0"/>
                </a:p>
              </p:txBody>
            </p:sp>
          </mc:Choice>
          <mc:Fallback xmlns="">
            <p:sp>
              <p:nvSpPr>
                <p:cNvPr id="33" name="TextBox 32"/>
                <p:cNvSpPr txBox="1">
                  <a:spLocks noRot="1" noChangeAspect="1" noMove="1" noResize="1" noEditPoints="1" noAdjustHandles="1" noChangeArrowheads="1" noChangeShapeType="1" noTextEdit="1"/>
                </p:cNvSpPr>
                <p:nvPr/>
              </p:nvSpPr>
              <p:spPr>
                <a:xfrm>
                  <a:off x="845499" y="3283885"/>
                  <a:ext cx="467885" cy="507831"/>
                </a:xfrm>
                <a:prstGeom prst="rect">
                  <a:avLst/>
                </a:prstGeom>
                <a:blipFill rotWithShape="0">
                  <a:blip r:embed="rId8"/>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110599" y="4380818"/>
                  <a:ext cx="467885"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𝑛</m:t>
                        </m:r>
                      </m:oMath>
                    </m:oMathPara>
                  </a14:m>
                  <a:endParaRPr lang="nl-NL" dirty="0"/>
                </a:p>
              </p:txBody>
            </p:sp>
          </mc:Choice>
          <mc:Fallback xmlns="">
            <p:sp>
              <p:nvSpPr>
                <p:cNvPr id="34" name="TextBox 33"/>
                <p:cNvSpPr txBox="1">
                  <a:spLocks noRot="1" noChangeAspect="1" noMove="1" noResize="1" noEditPoints="1" noAdjustHandles="1" noChangeArrowheads="1" noChangeShapeType="1" noTextEdit="1"/>
                </p:cNvSpPr>
                <p:nvPr/>
              </p:nvSpPr>
              <p:spPr>
                <a:xfrm>
                  <a:off x="2110599" y="4380818"/>
                  <a:ext cx="467885" cy="507831"/>
                </a:xfrm>
                <a:prstGeom prst="rect">
                  <a:avLst/>
                </a:prstGeom>
                <a:blipFill rotWithShape="0">
                  <a:blip r:embed="rId9"/>
                  <a:stretch>
                    <a:fillRect/>
                  </a:stretch>
                </a:blipFill>
              </p:spPr>
              <p:txBody>
                <a:bodyPr/>
                <a:lstStyle/>
                <a:p>
                  <a:r>
                    <a:rPr lang="nl-NL">
                      <a:noFill/>
                    </a:rPr>
                    <a:t> </a:t>
                  </a:r>
                </a:p>
              </p:txBody>
            </p:sp>
          </mc:Fallback>
        </mc:AlternateContent>
      </p:grpSp>
      <p:grpSp>
        <p:nvGrpSpPr>
          <p:cNvPr id="37" name="Group 36"/>
          <p:cNvGrpSpPr/>
          <p:nvPr/>
        </p:nvGrpSpPr>
        <p:grpSpPr>
          <a:xfrm>
            <a:off x="3955574" y="2099337"/>
            <a:ext cx="2972828" cy="3384758"/>
            <a:chOff x="4256924" y="2201059"/>
            <a:chExt cx="3105132" cy="3384758"/>
          </a:xfrm>
        </p:grpSpPr>
        <p:sp>
          <p:nvSpPr>
            <p:cNvPr id="18" name="Rectangle 17"/>
            <p:cNvSpPr/>
            <p:nvPr/>
          </p:nvSpPr>
          <p:spPr>
            <a:xfrm>
              <a:off x="4256924" y="2705497"/>
              <a:ext cx="3105132" cy="288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Flowchart: Connector 18"/>
            <p:cNvSpPr/>
            <p:nvPr/>
          </p:nvSpPr>
          <p:spPr>
            <a:xfrm>
              <a:off x="5755160" y="4141882"/>
              <a:ext cx="58076" cy="5951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ight Triangle 19"/>
            <p:cNvSpPr/>
            <p:nvPr/>
          </p:nvSpPr>
          <p:spPr>
            <a:xfrm flipH="1">
              <a:off x="5784197" y="3277543"/>
              <a:ext cx="1104536" cy="894098"/>
            </a:xfrm>
            <a:prstGeom prst="rtTriangl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tangle 20"/>
            <p:cNvSpPr/>
            <p:nvPr/>
          </p:nvSpPr>
          <p:spPr>
            <a:xfrm>
              <a:off x="6791244" y="3171412"/>
              <a:ext cx="194978" cy="20842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mc:AlternateContent xmlns:mc="http://schemas.openxmlformats.org/markup-compatibility/2006" xmlns:a14="http://schemas.microsoft.com/office/drawing/2010/main">
          <mc:Choice Requires="a14">
            <p:sp>
              <p:nvSpPr>
                <p:cNvPr id="22" name="TextBox 21"/>
                <p:cNvSpPr txBox="1"/>
                <p:nvPr/>
              </p:nvSpPr>
              <p:spPr>
                <a:xfrm>
                  <a:off x="6275677" y="4141882"/>
                  <a:ext cx="383182"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𝑙</m:t>
                        </m:r>
                      </m:oMath>
                    </m:oMathPara>
                  </a14:m>
                  <a:endParaRPr lang="nl-NL" dirty="0"/>
                </a:p>
              </p:txBody>
            </p:sp>
          </mc:Choice>
          <mc:Fallback xmlns="">
            <p:sp>
              <p:nvSpPr>
                <p:cNvPr id="22" name="TextBox 21"/>
                <p:cNvSpPr txBox="1">
                  <a:spLocks noRot="1" noChangeAspect="1" noMove="1" noResize="1" noEditPoints="1" noAdjustHandles="1" noChangeArrowheads="1" noChangeShapeType="1" noTextEdit="1"/>
                </p:cNvSpPr>
                <p:nvPr/>
              </p:nvSpPr>
              <p:spPr>
                <a:xfrm>
                  <a:off x="6275677" y="4141882"/>
                  <a:ext cx="383182" cy="507831"/>
                </a:xfrm>
                <a:prstGeom prst="rect">
                  <a:avLst/>
                </a:prstGeom>
                <a:blipFill rotWithShape="0">
                  <a:blip r:embed="rId10"/>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802800" y="3560155"/>
                  <a:ext cx="559256"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𝑚</m:t>
                        </m:r>
                      </m:oMath>
                    </m:oMathPara>
                  </a14:m>
                  <a:endParaRPr lang="nl-NL" dirty="0"/>
                </a:p>
              </p:txBody>
            </p:sp>
          </mc:Choice>
          <mc:Fallback xmlns="">
            <p:sp>
              <p:nvSpPr>
                <p:cNvPr id="23" name="TextBox 22"/>
                <p:cNvSpPr txBox="1">
                  <a:spLocks noRot="1" noChangeAspect="1" noMove="1" noResize="1" noEditPoints="1" noAdjustHandles="1" noChangeArrowheads="1" noChangeShapeType="1" noTextEdit="1"/>
                </p:cNvSpPr>
                <p:nvPr/>
              </p:nvSpPr>
              <p:spPr>
                <a:xfrm>
                  <a:off x="6802800" y="3560155"/>
                  <a:ext cx="559256" cy="507831"/>
                </a:xfrm>
                <a:prstGeom prst="rect">
                  <a:avLst/>
                </a:prstGeom>
                <a:blipFill rotWithShape="0">
                  <a:blip r:embed="rId11"/>
                  <a:stretch>
                    <a:fillRect/>
                  </a:stretch>
                </a:blipFill>
              </p:spPr>
              <p:txBody>
                <a:bodyPr/>
                <a:lstStyle/>
                <a:p>
                  <a:r>
                    <a:rPr lang="nl-NL">
                      <a:noFill/>
                    </a:rPr>
                    <a:t> </a:t>
                  </a:r>
                </a:p>
              </p:txBody>
            </p:sp>
          </mc:Fallback>
        </mc:AlternateContent>
        <p:sp>
          <p:nvSpPr>
            <p:cNvPr id="25" name="TextBox 24"/>
            <p:cNvSpPr txBox="1"/>
            <p:nvPr/>
          </p:nvSpPr>
          <p:spPr>
            <a:xfrm>
              <a:off x="5218624" y="2201059"/>
              <a:ext cx="1045799" cy="507831"/>
            </a:xfrm>
            <a:prstGeom prst="rect">
              <a:avLst/>
            </a:prstGeom>
            <a:noFill/>
          </p:spPr>
          <p:txBody>
            <a:bodyPr wrap="none" rtlCol="0">
              <a:spAutoFit/>
            </a:bodyPr>
            <a:lstStyle/>
            <a:p>
              <a:r>
                <a:rPr lang="en-US" dirty="0" smtClean="0"/>
                <a:t>Image</a:t>
              </a:r>
              <a:endParaRPr lang="nl-NL" dirty="0"/>
            </a:p>
          </p:txBody>
        </p:sp>
        <mc:AlternateContent xmlns:mc="http://schemas.openxmlformats.org/markup-compatibility/2006" xmlns:a14="http://schemas.microsoft.com/office/drawing/2010/main">
          <mc:Choice Requires="a14">
            <p:sp>
              <p:nvSpPr>
                <p:cNvPr id="36" name="TextBox 35"/>
                <p:cNvSpPr txBox="1"/>
                <p:nvPr/>
              </p:nvSpPr>
              <p:spPr>
                <a:xfrm>
                  <a:off x="5274277" y="4127539"/>
                  <a:ext cx="791435" cy="507831"/>
                </a:xfrm>
                <a:prstGeom prst="rect">
                  <a:avLst/>
                </a:prstGeom>
                <a:noFill/>
              </p:spPr>
              <p:txBody>
                <a:bodyPr wrap="none" rtlCol="0">
                  <a:spAutoFit/>
                </a:bodyPr>
                <a:lstStyle/>
                <a:p>
                  <a:r>
                    <a:rPr lang="en-US" b="0" dirty="0" smtClean="0"/>
                    <a:t>[</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m:t>
                      </m:r>
                    </m:oMath>
                  </a14:m>
                  <a:endParaRPr lang="nl-NL" dirty="0"/>
                </a:p>
              </p:txBody>
            </p:sp>
          </mc:Choice>
          <mc:Fallback xmlns="">
            <p:sp>
              <p:nvSpPr>
                <p:cNvPr id="36" name="TextBox 35"/>
                <p:cNvSpPr txBox="1">
                  <a:spLocks noRot="1" noChangeAspect="1" noMove="1" noResize="1" noEditPoints="1" noAdjustHandles="1" noChangeArrowheads="1" noChangeShapeType="1" noTextEdit="1"/>
                </p:cNvSpPr>
                <p:nvPr/>
              </p:nvSpPr>
              <p:spPr>
                <a:xfrm>
                  <a:off x="5274277" y="4127539"/>
                  <a:ext cx="791435" cy="507831"/>
                </a:xfrm>
                <a:prstGeom prst="rect">
                  <a:avLst/>
                </a:prstGeom>
                <a:blipFill rotWithShape="0">
                  <a:blip r:embed="rId12"/>
                  <a:stretch>
                    <a:fillRect l="-14615" t="-10843" b="-31325"/>
                  </a:stretch>
                </a:blipFill>
              </p:spPr>
              <p:txBody>
                <a:bodyPr/>
                <a:lstStyle/>
                <a:p>
                  <a:r>
                    <a:rPr lang="nl-NL">
                      <a:noFill/>
                    </a:rPr>
                    <a:t> </a:t>
                  </a:r>
                </a:p>
              </p:txBody>
            </p:sp>
          </mc:Fallback>
        </mc:AlternateContent>
      </p:grpSp>
      <p:pic>
        <p:nvPicPr>
          <p:cNvPr id="2" name="Picture 1"/>
          <p:cNvPicPr>
            <a:picLocks noChangeAspect="1"/>
          </p:cNvPicPr>
          <p:nvPr/>
        </p:nvPicPr>
        <p:blipFill>
          <a:blip r:embed="rId13"/>
          <a:stretch>
            <a:fillRect/>
          </a:stretch>
        </p:blipFill>
        <p:spPr>
          <a:xfrm>
            <a:off x="8091308" y="4151362"/>
            <a:ext cx="5105400" cy="714375"/>
          </a:xfrm>
          <a:prstGeom prst="rect">
            <a:avLst/>
          </a:prstGeom>
        </p:spPr>
      </p:pic>
    </p:spTree>
    <p:extLst>
      <p:ext uri="{BB962C8B-B14F-4D97-AF65-F5344CB8AC3E}">
        <p14:creationId xmlns:p14="http://schemas.microsoft.com/office/powerpoint/2010/main" val="3979792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783000" y="833289"/>
            <a:ext cx="12150000" cy="800100"/>
          </a:xfrm>
        </p:spPr>
        <p:txBody>
          <a:bodyPr/>
          <a:lstStyle/>
          <a:p>
            <a:r>
              <a:rPr lang="en-US" sz="4000" dirty="0" smtClean="0"/>
              <a:t>Non-uniform patch sampling</a:t>
            </a:r>
            <a:endParaRPr lang="nl-NL" sz="4000" dirty="0"/>
          </a:p>
        </p:txBody>
      </p:sp>
      <p:grpSp>
        <p:nvGrpSpPr>
          <p:cNvPr id="7" name="Group 6"/>
          <p:cNvGrpSpPr/>
          <p:nvPr/>
        </p:nvGrpSpPr>
        <p:grpSpPr>
          <a:xfrm>
            <a:off x="6818625" y="1049313"/>
            <a:ext cx="4924666" cy="2519738"/>
            <a:chOff x="6818625" y="1049313"/>
            <a:chExt cx="4924666" cy="2519738"/>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625" y="1049313"/>
              <a:ext cx="2559655" cy="2519738"/>
            </a:xfrm>
            <a:prstGeom prst="rect">
              <a:avLst/>
            </a:prstGeom>
          </p:spPr>
        </p:pic>
        <p:sp>
          <p:nvSpPr>
            <p:cNvPr id="6" name="TextBox 5"/>
            <p:cNvSpPr txBox="1"/>
            <p:nvPr/>
          </p:nvSpPr>
          <p:spPr>
            <a:xfrm>
              <a:off x="9666312" y="1985417"/>
              <a:ext cx="2076979" cy="923330"/>
            </a:xfrm>
            <a:prstGeom prst="rect">
              <a:avLst/>
            </a:prstGeom>
            <a:noFill/>
          </p:spPr>
          <p:txBody>
            <a:bodyPr wrap="none" rtlCol="0">
              <a:spAutoFit/>
            </a:bodyPr>
            <a:lstStyle/>
            <a:p>
              <a:r>
                <a:rPr lang="en-US" dirty="0" smtClean="0"/>
                <a:t>Non-uniform </a:t>
              </a:r>
            </a:p>
            <a:p>
              <a:r>
                <a:rPr lang="en-US" dirty="0" smtClean="0"/>
                <a:t>32x32 patch</a:t>
              </a:r>
              <a:endParaRPr lang="nl-NL" dirty="0"/>
            </a:p>
          </p:txBody>
        </p:sp>
      </p:grpSp>
      <p:grpSp>
        <p:nvGrpSpPr>
          <p:cNvPr id="8" name="Group 7"/>
          <p:cNvGrpSpPr/>
          <p:nvPr/>
        </p:nvGrpSpPr>
        <p:grpSpPr>
          <a:xfrm>
            <a:off x="6858000" y="3713609"/>
            <a:ext cx="2577698" cy="3384376"/>
            <a:chOff x="6858000" y="3713609"/>
            <a:chExt cx="2577698" cy="3384376"/>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3713609"/>
              <a:ext cx="2567999" cy="2522947"/>
            </a:xfrm>
            <a:prstGeom prst="rect">
              <a:avLst/>
            </a:prstGeom>
          </p:spPr>
        </p:pic>
        <p:sp>
          <p:nvSpPr>
            <p:cNvPr id="11" name="TextBox 10"/>
            <p:cNvSpPr txBox="1"/>
            <p:nvPr/>
          </p:nvSpPr>
          <p:spPr>
            <a:xfrm>
              <a:off x="7146032" y="6174655"/>
              <a:ext cx="2289666" cy="923330"/>
            </a:xfrm>
            <a:prstGeom prst="rect">
              <a:avLst/>
            </a:prstGeom>
            <a:noFill/>
          </p:spPr>
          <p:txBody>
            <a:bodyPr wrap="none" rtlCol="0">
              <a:spAutoFit/>
            </a:bodyPr>
            <a:lstStyle/>
            <a:p>
              <a:r>
                <a:rPr lang="en-US" dirty="0" smtClean="0"/>
                <a:t>Uniform patch</a:t>
              </a:r>
            </a:p>
            <a:p>
              <a:r>
                <a:rPr lang="en-US" dirty="0" smtClean="0"/>
                <a:t>same size</a:t>
              </a:r>
              <a:endParaRPr lang="nl-NL" dirty="0"/>
            </a:p>
          </p:txBody>
        </p:sp>
      </p:grpSp>
      <p:grpSp>
        <p:nvGrpSpPr>
          <p:cNvPr id="13" name="Group 12"/>
          <p:cNvGrpSpPr/>
          <p:nvPr/>
        </p:nvGrpSpPr>
        <p:grpSpPr>
          <a:xfrm>
            <a:off x="9641058" y="3731972"/>
            <a:ext cx="2545534" cy="3366013"/>
            <a:chOff x="9641058" y="3731972"/>
            <a:chExt cx="2545534" cy="3366013"/>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1058" y="3731972"/>
              <a:ext cx="2545534" cy="2486220"/>
            </a:xfrm>
            <a:prstGeom prst="rect">
              <a:avLst/>
            </a:prstGeom>
          </p:spPr>
        </p:pic>
        <p:sp>
          <p:nvSpPr>
            <p:cNvPr id="12" name="TextBox 11"/>
            <p:cNvSpPr txBox="1"/>
            <p:nvPr/>
          </p:nvSpPr>
          <p:spPr>
            <a:xfrm>
              <a:off x="9954344" y="6174655"/>
              <a:ext cx="2207399" cy="923330"/>
            </a:xfrm>
            <a:prstGeom prst="rect">
              <a:avLst/>
            </a:prstGeom>
            <a:noFill/>
          </p:spPr>
          <p:txBody>
            <a:bodyPr wrap="none" rtlCol="0">
              <a:spAutoFit/>
            </a:bodyPr>
            <a:lstStyle/>
            <a:p>
              <a:r>
                <a:rPr lang="en-US" dirty="0" smtClean="0"/>
                <a:t>Uniform patch</a:t>
              </a:r>
            </a:p>
            <a:p>
              <a:r>
                <a:rPr lang="en-US" dirty="0"/>
                <a:t>s</a:t>
              </a:r>
              <a:r>
                <a:rPr lang="en-US" dirty="0" smtClean="0"/>
                <a:t>ame extent</a:t>
              </a:r>
            </a:p>
          </p:txBody>
        </p:sp>
      </p:grpSp>
      <p:pic>
        <p:nvPicPr>
          <p:cNvPr id="21" name="Picture 20"/>
          <p:cNvPicPr>
            <a:picLocks noChangeAspect="1"/>
          </p:cNvPicPr>
          <p:nvPr/>
        </p:nvPicPr>
        <p:blipFill>
          <a:blip r:embed="rId6"/>
          <a:stretch>
            <a:fillRect/>
          </a:stretch>
        </p:blipFill>
        <p:spPr>
          <a:xfrm>
            <a:off x="1109040" y="1985417"/>
            <a:ext cx="5125622" cy="4896544"/>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7440" y="2777505"/>
            <a:ext cx="3672408" cy="3672408"/>
          </a:xfrm>
          <a:prstGeom prst="rect">
            <a:avLst/>
          </a:prstGeom>
        </p:spPr>
      </p:pic>
    </p:spTree>
    <p:extLst>
      <p:ext uri="{BB962C8B-B14F-4D97-AF65-F5344CB8AC3E}">
        <p14:creationId xmlns:p14="http://schemas.microsoft.com/office/powerpoint/2010/main" val="346632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783000" y="833289"/>
            <a:ext cx="12150000" cy="800100"/>
          </a:xfrm>
        </p:spPr>
        <p:txBody>
          <a:bodyPr/>
          <a:lstStyle/>
          <a:p>
            <a:r>
              <a:rPr lang="en-US" sz="4000" dirty="0" smtClean="0"/>
              <a:t>Comparison Architectures</a:t>
            </a:r>
            <a:endParaRPr lang="nl-NL" sz="4000" dirty="0"/>
          </a:p>
        </p:txBody>
      </p:sp>
      <p:grpSp>
        <p:nvGrpSpPr>
          <p:cNvPr id="260" name="Group 259"/>
          <p:cNvGrpSpPr/>
          <p:nvPr/>
        </p:nvGrpSpPr>
        <p:grpSpPr>
          <a:xfrm>
            <a:off x="961478" y="2089216"/>
            <a:ext cx="5855390" cy="3400347"/>
            <a:chOff x="-442799" y="3996310"/>
            <a:chExt cx="7369387" cy="4279559"/>
          </a:xfrm>
        </p:grpSpPr>
        <p:sp>
          <p:nvSpPr>
            <p:cNvPr id="261" name="Rounded Rectangle 260"/>
            <p:cNvSpPr/>
            <p:nvPr/>
          </p:nvSpPr>
          <p:spPr>
            <a:xfrm>
              <a:off x="-442799" y="3996310"/>
              <a:ext cx="7189922" cy="4279559"/>
            </a:xfrm>
            <a:prstGeom prst="roundRect">
              <a:avLst>
                <a:gd name="adj" fmla="val 2245"/>
              </a:avLst>
            </a:prstGeom>
            <a:gradFill flip="none" rotWithShape="1">
              <a:gsLst>
                <a:gs pos="0">
                  <a:sysClr val="window" lastClr="FFFFFF"/>
                </a:gs>
                <a:gs pos="100000">
                  <a:srgbClr val="5B9BD5">
                    <a:lumMod val="20000"/>
                    <a:lumOff val="80000"/>
                  </a:srgbClr>
                </a:gs>
              </a:gsLst>
              <a:path path="circle">
                <a:fillToRect l="100000" b="100000"/>
              </a:path>
              <a:tileRect t="-100000" r="-100000"/>
            </a:gradFill>
            <a:ln w="28575" cap="flat" cmpd="sng" algn="ctr">
              <a:solidFill>
                <a:srgbClr val="5B9BD5">
                  <a:shade val="50000"/>
                </a:srgbClr>
              </a:solidFill>
              <a:prstDash val="sysDash"/>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29971" eaLnBrk="1" fontAlgn="auto" latinLnBrk="0" hangingPunct="1">
                <a:lnSpc>
                  <a:spcPct val="100000"/>
                </a:lnSpc>
                <a:spcBef>
                  <a:spcPts val="0"/>
                </a:spcBef>
                <a:spcAft>
                  <a:spcPts val="0"/>
                </a:spcAft>
                <a:buClrTx/>
                <a:buSzTx/>
                <a:buFontTx/>
                <a:buNone/>
                <a:tabLst/>
                <a:defRPr/>
              </a:pPr>
              <a:endParaRPr kumimoji="0" lang="nl-NL" sz="1042"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62" name="Cube 261"/>
            <p:cNvSpPr/>
            <p:nvPr/>
          </p:nvSpPr>
          <p:spPr>
            <a:xfrm flipH="1">
              <a:off x="109859" y="4408982"/>
              <a:ext cx="1237341" cy="3752726"/>
            </a:xfrm>
            <a:prstGeom prst="cube">
              <a:avLst>
                <a:gd name="adj" fmla="val 94211"/>
              </a:avLst>
            </a:prstGeom>
            <a:solidFill>
              <a:sysClr val="window" lastClr="FFFFFF">
                <a:alpha val="0"/>
              </a:sysClr>
            </a:solidFill>
            <a:ln w="19050" cap="flat" cmpd="sng" algn="ctr">
              <a:solidFill>
                <a:srgbClr val="44546A"/>
              </a:solidFill>
              <a:prstDash val="solid"/>
              <a:miter lim="800000"/>
            </a:ln>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endParaRPr kumimoji="0" lang="nl-NL" sz="2371"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63" name="Cube 262"/>
            <p:cNvSpPr/>
            <p:nvPr/>
          </p:nvSpPr>
          <p:spPr>
            <a:xfrm flipH="1">
              <a:off x="795171" y="6815910"/>
              <a:ext cx="418280" cy="993129"/>
            </a:xfrm>
            <a:prstGeom prst="cube">
              <a:avLst>
                <a:gd name="adj" fmla="val 79167"/>
              </a:avLst>
            </a:prstGeom>
            <a:solidFill>
              <a:sysClr val="window" lastClr="FFFFFF">
                <a:alpha val="0"/>
              </a:sysClr>
            </a:solidFill>
            <a:ln w="19050" cap="flat" cmpd="sng" algn="ctr">
              <a:solidFill>
                <a:srgbClr val="FF0000"/>
              </a:solidFill>
              <a:prstDash val="solid"/>
              <a:miter lim="800000"/>
            </a:ln>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endParaRPr kumimoji="0" lang="nl-NL" sz="2371"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64" name="Cube 263"/>
            <p:cNvSpPr/>
            <p:nvPr/>
          </p:nvSpPr>
          <p:spPr>
            <a:xfrm flipH="1">
              <a:off x="1407920" y="4864841"/>
              <a:ext cx="1198368" cy="2873563"/>
            </a:xfrm>
            <a:prstGeom prst="cube">
              <a:avLst>
                <a:gd name="adj" fmla="val 83670"/>
              </a:avLst>
            </a:prstGeom>
            <a:solidFill>
              <a:sysClr val="window" lastClr="FFFFFF">
                <a:alpha val="0"/>
              </a:sysClr>
            </a:solidFill>
            <a:ln w="19050" cap="flat" cmpd="sng" algn="ctr">
              <a:solidFill>
                <a:srgbClr val="4472C4">
                  <a:lumMod val="75000"/>
                </a:srgbClr>
              </a:solidFill>
              <a:prstDash val="solid"/>
              <a:miter lim="800000"/>
            </a:ln>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endParaRPr kumimoji="0" lang="nl-NL" sz="2371"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65" name="Cube 264"/>
            <p:cNvSpPr/>
            <p:nvPr/>
          </p:nvSpPr>
          <p:spPr>
            <a:xfrm flipH="1">
              <a:off x="1985060" y="6458481"/>
              <a:ext cx="383693" cy="796294"/>
            </a:xfrm>
            <a:prstGeom prst="cube">
              <a:avLst>
                <a:gd name="adj" fmla="val 65861"/>
              </a:avLst>
            </a:prstGeom>
            <a:solidFill>
              <a:sysClr val="window" lastClr="FFFFFF">
                <a:alpha val="0"/>
              </a:sysClr>
            </a:solidFill>
            <a:ln w="19050" cap="flat" cmpd="sng" algn="ctr">
              <a:solidFill>
                <a:srgbClr val="FF0000"/>
              </a:solidFill>
              <a:prstDash val="solid"/>
              <a:miter lim="800000"/>
            </a:ln>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endParaRPr kumimoji="0" lang="nl-NL" sz="2371"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cxnSp>
          <p:nvCxnSpPr>
            <p:cNvPr id="266" name="Straight Connector 265"/>
            <p:cNvCxnSpPr/>
            <p:nvPr/>
          </p:nvCxnSpPr>
          <p:spPr>
            <a:xfrm>
              <a:off x="1213451" y="7152252"/>
              <a:ext cx="1113794" cy="275455"/>
            </a:xfrm>
            <a:prstGeom prst="line">
              <a:avLst/>
            </a:prstGeom>
            <a:noFill/>
            <a:ln w="19050" cap="flat" cmpd="sng" algn="ctr">
              <a:solidFill>
                <a:srgbClr val="FF0000"/>
              </a:solidFill>
              <a:prstDash val="sysDot"/>
              <a:miter lim="800000"/>
            </a:ln>
            <a:effectLst/>
          </p:spPr>
        </p:cxnSp>
        <p:cxnSp>
          <p:nvCxnSpPr>
            <p:cNvPr id="267" name="Straight Connector 266"/>
            <p:cNvCxnSpPr/>
            <p:nvPr/>
          </p:nvCxnSpPr>
          <p:spPr>
            <a:xfrm flipV="1">
              <a:off x="1213451" y="7427709"/>
              <a:ext cx="1105429" cy="381333"/>
            </a:xfrm>
            <a:prstGeom prst="line">
              <a:avLst/>
            </a:prstGeom>
            <a:noFill/>
            <a:ln w="19050" cap="flat" cmpd="sng" algn="ctr">
              <a:solidFill>
                <a:srgbClr val="FF0000"/>
              </a:solidFill>
              <a:prstDash val="sysDot"/>
              <a:miter lim="800000"/>
            </a:ln>
            <a:effectLst/>
          </p:spPr>
        </p:cxnSp>
        <p:cxnSp>
          <p:nvCxnSpPr>
            <p:cNvPr id="268" name="Straight Connector 267"/>
            <p:cNvCxnSpPr/>
            <p:nvPr/>
          </p:nvCxnSpPr>
          <p:spPr>
            <a:xfrm>
              <a:off x="903107" y="6815909"/>
              <a:ext cx="1425410" cy="599189"/>
            </a:xfrm>
            <a:prstGeom prst="line">
              <a:avLst/>
            </a:prstGeom>
            <a:noFill/>
            <a:ln w="19050" cap="flat" cmpd="sng" algn="ctr">
              <a:solidFill>
                <a:srgbClr val="FF0000"/>
              </a:solidFill>
              <a:prstDash val="sysDot"/>
              <a:miter lim="800000"/>
            </a:ln>
            <a:effectLst/>
          </p:spPr>
        </p:cxnSp>
        <p:sp>
          <p:nvSpPr>
            <p:cNvPr id="269" name="Cube 268"/>
            <p:cNvSpPr/>
            <p:nvPr/>
          </p:nvSpPr>
          <p:spPr>
            <a:xfrm flipH="1">
              <a:off x="2671782" y="5072274"/>
              <a:ext cx="1196641" cy="2342824"/>
            </a:xfrm>
            <a:prstGeom prst="cube">
              <a:avLst>
                <a:gd name="adj" fmla="val 69252"/>
              </a:avLst>
            </a:prstGeom>
            <a:solidFill>
              <a:sysClr val="window" lastClr="FFFFFF">
                <a:alpha val="0"/>
              </a:sysClr>
            </a:solidFill>
            <a:ln w="19050" cap="flat" cmpd="sng" algn="ctr">
              <a:solidFill>
                <a:srgbClr val="4472C4"/>
              </a:solidFill>
              <a:prstDash val="solid"/>
              <a:miter lim="800000"/>
            </a:ln>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endParaRPr kumimoji="0" lang="nl-NL" sz="2371"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70" name="Cube 269"/>
            <p:cNvSpPr/>
            <p:nvPr/>
          </p:nvSpPr>
          <p:spPr>
            <a:xfrm flipH="1">
              <a:off x="3006162" y="6161119"/>
              <a:ext cx="383693" cy="541345"/>
            </a:xfrm>
            <a:prstGeom prst="cube">
              <a:avLst>
                <a:gd name="adj" fmla="val 44461"/>
              </a:avLst>
            </a:prstGeom>
            <a:solidFill>
              <a:sysClr val="window" lastClr="FFFFFF">
                <a:alpha val="0"/>
              </a:sysClr>
            </a:solidFill>
            <a:ln w="19050" cap="flat" cmpd="sng" algn="ctr">
              <a:solidFill>
                <a:srgbClr val="FF0000"/>
              </a:solidFill>
              <a:prstDash val="solid"/>
              <a:miter lim="800000"/>
            </a:ln>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endParaRPr kumimoji="0" lang="nl-NL" sz="2371"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cxnSp>
          <p:nvCxnSpPr>
            <p:cNvPr id="271" name="Straight Connector 270"/>
            <p:cNvCxnSpPr/>
            <p:nvPr/>
          </p:nvCxnSpPr>
          <p:spPr>
            <a:xfrm>
              <a:off x="2360540" y="6708277"/>
              <a:ext cx="1013007" cy="176958"/>
            </a:xfrm>
            <a:prstGeom prst="line">
              <a:avLst/>
            </a:prstGeom>
            <a:noFill/>
            <a:ln w="19050" cap="flat" cmpd="sng" algn="ctr">
              <a:solidFill>
                <a:srgbClr val="FF0000"/>
              </a:solidFill>
              <a:prstDash val="sysDot"/>
              <a:miter lim="800000"/>
            </a:ln>
            <a:effectLst/>
          </p:spPr>
        </p:cxnSp>
        <p:cxnSp>
          <p:nvCxnSpPr>
            <p:cNvPr id="272" name="Straight Connector 271"/>
            <p:cNvCxnSpPr/>
            <p:nvPr/>
          </p:nvCxnSpPr>
          <p:spPr>
            <a:xfrm flipV="1">
              <a:off x="2368753" y="6885238"/>
              <a:ext cx="1004794" cy="367113"/>
            </a:xfrm>
            <a:prstGeom prst="line">
              <a:avLst/>
            </a:prstGeom>
            <a:noFill/>
            <a:ln w="19050" cap="flat" cmpd="sng" algn="ctr">
              <a:solidFill>
                <a:srgbClr val="FF0000"/>
              </a:solidFill>
              <a:prstDash val="sysDot"/>
              <a:miter lim="800000"/>
            </a:ln>
            <a:effectLst/>
          </p:spPr>
        </p:cxnSp>
        <p:cxnSp>
          <p:nvCxnSpPr>
            <p:cNvPr id="273" name="Straight Connector 272"/>
            <p:cNvCxnSpPr/>
            <p:nvPr/>
          </p:nvCxnSpPr>
          <p:spPr>
            <a:xfrm>
              <a:off x="2139142" y="6463244"/>
              <a:ext cx="1243928" cy="411268"/>
            </a:xfrm>
            <a:prstGeom prst="line">
              <a:avLst/>
            </a:prstGeom>
            <a:noFill/>
            <a:ln w="19050" cap="flat" cmpd="sng" algn="ctr">
              <a:solidFill>
                <a:srgbClr val="FF0000"/>
              </a:solidFill>
              <a:prstDash val="sysDot"/>
              <a:miter lim="800000"/>
            </a:ln>
            <a:effectLst/>
          </p:spPr>
        </p:cxnSp>
        <p:sp>
          <p:nvSpPr>
            <p:cNvPr id="274" name="Cube 273"/>
            <p:cNvSpPr/>
            <p:nvPr/>
          </p:nvSpPr>
          <p:spPr>
            <a:xfrm flipH="1">
              <a:off x="3926095" y="5119827"/>
              <a:ext cx="1129260" cy="1909751"/>
            </a:xfrm>
            <a:prstGeom prst="cube">
              <a:avLst>
                <a:gd name="adj" fmla="val 56872"/>
              </a:avLst>
            </a:prstGeom>
            <a:solidFill>
              <a:sysClr val="window" lastClr="FFFFFF">
                <a:alpha val="0"/>
              </a:sysClr>
            </a:solidFill>
            <a:ln w="19050" cap="flat" cmpd="sng" algn="ctr">
              <a:solidFill>
                <a:srgbClr val="4472C4"/>
              </a:solidFill>
              <a:prstDash val="solid"/>
              <a:miter lim="800000"/>
            </a:ln>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endParaRPr kumimoji="0" lang="nl-NL" sz="2371"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cxnSp>
          <p:nvCxnSpPr>
            <p:cNvPr id="275" name="Straight Connector 274"/>
            <p:cNvCxnSpPr/>
            <p:nvPr/>
          </p:nvCxnSpPr>
          <p:spPr>
            <a:xfrm flipV="1">
              <a:off x="3399400" y="6295494"/>
              <a:ext cx="995250" cy="39240"/>
            </a:xfrm>
            <a:prstGeom prst="line">
              <a:avLst/>
            </a:prstGeom>
            <a:noFill/>
            <a:ln w="19050" cap="flat" cmpd="sng" algn="ctr">
              <a:solidFill>
                <a:srgbClr val="FF0000"/>
              </a:solidFill>
              <a:prstDash val="sysDot"/>
              <a:miter lim="800000"/>
            </a:ln>
            <a:effectLst/>
          </p:spPr>
        </p:cxnSp>
        <p:cxnSp>
          <p:nvCxnSpPr>
            <p:cNvPr id="276" name="Straight Connector 275"/>
            <p:cNvCxnSpPr/>
            <p:nvPr/>
          </p:nvCxnSpPr>
          <p:spPr>
            <a:xfrm flipV="1">
              <a:off x="3397463" y="6295501"/>
              <a:ext cx="997187" cy="404545"/>
            </a:xfrm>
            <a:prstGeom prst="line">
              <a:avLst/>
            </a:prstGeom>
            <a:noFill/>
            <a:ln w="19050" cap="flat" cmpd="sng" algn="ctr">
              <a:solidFill>
                <a:srgbClr val="FF0000"/>
              </a:solidFill>
              <a:prstDash val="sysDot"/>
              <a:miter lim="800000"/>
            </a:ln>
            <a:effectLst/>
          </p:spPr>
        </p:cxnSp>
        <p:cxnSp>
          <p:nvCxnSpPr>
            <p:cNvPr id="277" name="Straight Connector 276"/>
            <p:cNvCxnSpPr/>
            <p:nvPr/>
          </p:nvCxnSpPr>
          <p:spPr>
            <a:xfrm>
              <a:off x="3250826" y="6158701"/>
              <a:ext cx="1153344" cy="126070"/>
            </a:xfrm>
            <a:prstGeom prst="line">
              <a:avLst/>
            </a:prstGeom>
            <a:noFill/>
            <a:ln w="19050" cap="flat" cmpd="sng" algn="ctr">
              <a:solidFill>
                <a:srgbClr val="FF0000"/>
              </a:solidFill>
              <a:prstDash val="sysDot"/>
              <a:miter lim="800000"/>
            </a:ln>
            <a:effectLst/>
          </p:spPr>
        </p:cxnSp>
        <p:sp>
          <p:nvSpPr>
            <p:cNvPr id="278" name="Cube 277"/>
            <p:cNvSpPr/>
            <p:nvPr/>
          </p:nvSpPr>
          <p:spPr>
            <a:xfrm flipH="1">
              <a:off x="5135973" y="5178389"/>
              <a:ext cx="1129260" cy="1653265"/>
            </a:xfrm>
            <a:prstGeom prst="cube">
              <a:avLst>
                <a:gd name="adj" fmla="val 46059"/>
              </a:avLst>
            </a:prstGeom>
            <a:solidFill>
              <a:sysClr val="window" lastClr="FFFFFF">
                <a:alpha val="0"/>
              </a:sysClr>
            </a:solidFill>
            <a:ln w="19050" cap="flat" cmpd="sng" algn="ctr">
              <a:solidFill>
                <a:srgbClr val="4472C4"/>
              </a:solidFill>
              <a:prstDash val="solid"/>
              <a:miter lim="800000"/>
            </a:ln>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endParaRPr kumimoji="0" lang="nl-NL" sz="2371"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79" name="Cube 278"/>
            <p:cNvSpPr/>
            <p:nvPr/>
          </p:nvSpPr>
          <p:spPr>
            <a:xfrm flipH="1">
              <a:off x="4174014" y="5639297"/>
              <a:ext cx="518060" cy="541345"/>
            </a:xfrm>
            <a:prstGeom prst="cube">
              <a:avLst>
                <a:gd name="adj" fmla="val 37467"/>
              </a:avLst>
            </a:prstGeom>
            <a:solidFill>
              <a:sysClr val="window" lastClr="FFFFFF">
                <a:alpha val="0"/>
              </a:sysClr>
            </a:solidFill>
            <a:ln w="19050" cap="flat" cmpd="sng" algn="ctr">
              <a:solidFill>
                <a:srgbClr val="FF0000"/>
              </a:solidFill>
              <a:prstDash val="solid"/>
              <a:miter lim="800000"/>
            </a:ln>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endParaRPr kumimoji="0" lang="nl-NL" sz="2371"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cxnSp>
          <p:nvCxnSpPr>
            <p:cNvPr id="280" name="Straight Connector 279"/>
            <p:cNvCxnSpPr/>
            <p:nvPr/>
          </p:nvCxnSpPr>
          <p:spPr>
            <a:xfrm>
              <a:off x="4695327" y="5820574"/>
              <a:ext cx="742777" cy="142248"/>
            </a:xfrm>
            <a:prstGeom prst="line">
              <a:avLst/>
            </a:prstGeom>
            <a:noFill/>
            <a:ln w="19050" cap="flat" cmpd="sng" algn="ctr">
              <a:solidFill>
                <a:srgbClr val="FF0000"/>
              </a:solidFill>
              <a:prstDash val="sysDot"/>
              <a:miter lim="800000"/>
            </a:ln>
            <a:effectLst/>
          </p:spPr>
        </p:cxnSp>
        <p:cxnSp>
          <p:nvCxnSpPr>
            <p:cNvPr id="281" name="Straight Connector 280"/>
            <p:cNvCxnSpPr/>
            <p:nvPr/>
          </p:nvCxnSpPr>
          <p:spPr>
            <a:xfrm flipV="1">
              <a:off x="4704867" y="5968469"/>
              <a:ext cx="755086" cy="195543"/>
            </a:xfrm>
            <a:prstGeom prst="line">
              <a:avLst/>
            </a:prstGeom>
            <a:noFill/>
            <a:ln w="19050" cap="flat" cmpd="sng" algn="ctr">
              <a:solidFill>
                <a:srgbClr val="FF0000"/>
              </a:solidFill>
              <a:prstDash val="sysDot"/>
              <a:miter lim="800000"/>
            </a:ln>
            <a:effectLst/>
          </p:spPr>
        </p:cxnSp>
        <p:cxnSp>
          <p:nvCxnSpPr>
            <p:cNvPr id="282" name="Straight Connector 281"/>
            <p:cNvCxnSpPr/>
            <p:nvPr/>
          </p:nvCxnSpPr>
          <p:spPr>
            <a:xfrm>
              <a:off x="4527972" y="5646578"/>
              <a:ext cx="931980" cy="316244"/>
            </a:xfrm>
            <a:prstGeom prst="line">
              <a:avLst/>
            </a:prstGeom>
            <a:noFill/>
            <a:ln w="19050" cap="flat" cmpd="sng" algn="ctr">
              <a:solidFill>
                <a:srgbClr val="FF0000"/>
              </a:solidFill>
              <a:prstDash val="sysDot"/>
              <a:miter lim="800000"/>
            </a:ln>
            <a:effectLst/>
          </p:spPr>
        </p:cxnSp>
        <p:sp>
          <p:nvSpPr>
            <p:cNvPr id="283" name="TextBox 282"/>
            <p:cNvSpPr txBox="1"/>
            <p:nvPr/>
          </p:nvSpPr>
          <p:spPr>
            <a:xfrm>
              <a:off x="2280443" y="7681788"/>
              <a:ext cx="478547"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rPr>
                <a:t>20</a:t>
              </a:r>
              <a:endParaRPr kumimoji="0" lang="nl-NL" sz="1500" b="0" i="0" u="none" strike="noStrike" kern="0" cap="none" spc="0" normalizeH="0" baseline="0" noProof="0" dirty="0" smtClean="0">
                <a:ln>
                  <a:noFill/>
                </a:ln>
                <a:solidFill>
                  <a:prstClr val="black"/>
                </a:solidFill>
                <a:effectLst/>
                <a:uLnTx/>
                <a:uFillTx/>
              </a:endParaRPr>
            </a:p>
          </p:txBody>
        </p:sp>
        <p:sp>
          <p:nvSpPr>
            <p:cNvPr id="284" name="TextBox 283"/>
            <p:cNvSpPr txBox="1"/>
            <p:nvPr/>
          </p:nvSpPr>
          <p:spPr>
            <a:xfrm>
              <a:off x="3460589" y="7366763"/>
              <a:ext cx="478547"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rPr>
                <a:t>40</a:t>
              </a:r>
              <a:endParaRPr kumimoji="0" lang="nl-NL" sz="1500" b="0" i="0" u="none" strike="noStrike" kern="0" cap="none" spc="0" normalizeH="0" baseline="0" noProof="0" dirty="0" smtClean="0">
                <a:ln>
                  <a:noFill/>
                </a:ln>
                <a:solidFill>
                  <a:prstClr val="black"/>
                </a:solidFill>
                <a:effectLst/>
                <a:uLnTx/>
                <a:uFillTx/>
              </a:endParaRPr>
            </a:p>
          </p:txBody>
        </p:sp>
        <p:sp>
          <p:nvSpPr>
            <p:cNvPr id="285" name="TextBox 284"/>
            <p:cNvSpPr txBox="1"/>
            <p:nvPr/>
          </p:nvSpPr>
          <p:spPr>
            <a:xfrm>
              <a:off x="4585721" y="6991385"/>
              <a:ext cx="478547"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rPr>
                <a:t>80</a:t>
              </a:r>
              <a:endParaRPr kumimoji="0" lang="nl-NL" sz="1500" b="0" i="0" u="none" strike="noStrike" kern="0" cap="none" spc="0" normalizeH="0" baseline="0" noProof="0" dirty="0" smtClean="0">
                <a:ln>
                  <a:noFill/>
                </a:ln>
                <a:solidFill>
                  <a:prstClr val="black"/>
                </a:solidFill>
                <a:effectLst/>
                <a:uLnTx/>
                <a:uFillTx/>
              </a:endParaRPr>
            </a:p>
          </p:txBody>
        </p:sp>
        <p:sp>
          <p:nvSpPr>
            <p:cNvPr id="286" name="TextBox 285"/>
            <p:cNvSpPr txBox="1"/>
            <p:nvPr/>
          </p:nvSpPr>
          <p:spPr>
            <a:xfrm>
              <a:off x="5677918" y="6788932"/>
              <a:ext cx="601614"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rPr>
                <a:t>110</a:t>
              </a:r>
              <a:endParaRPr kumimoji="0" lang="nl-NL" sz="1500" b="0" i="0" u="none" strike="noStrike" kern="0" cap="none" spc="0" normalizeH="0" baseline="0" noProof="0" dirty="0" smtClean="0">
                <a:ln>
                  <a:noFill/>
                </a:ln>
                <a:solidFill>
                  <a:prstClr val="black"/>
                </a:solidFill>
                <a:effectLst/>
                <a:uLnTx/>
                <a:uFillTx/>
              </a:endParaRPr>
            </a:p>
          </p:txBody>
        </p:sp>
        <p:sp>
          <p:nvSpPr>
            <p:cNvPr id="287" name="TextBox 286"/>
            <p:cNvSpPr txBox="1"/>
            <p:nvPr/>
          </p:nvSpPr>
          <p:spPr>
            <a:xfrm>
              <a:off x="518665" y="7004266"/>
              <a:ext cx="355482"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0000"/>
                  </a:solidFill>
                  <a:effectLst/>
                  <a:uLnTx/>
                  <a:uFillTx/>
                </a:rPr>
                <a:t>7</a:t>
              </a:r>
              <a:endParaRPr kumimoji="0" lang="nl-NL" sz="1500" b="0" i="0" u="none" strike="noStrike" kern="0" cap="none" spc="0" normalizeH="0" baseline="0" noProof="0" dirty="0" smtClean="0">
                <a:ln>
                  <a:noFill/>
                </a:ln>
                <a:solidFill>
                  <a:srgbClr val="FF0000"/>
                </a:solidFill>
                <a:effectLst/>
                <a:uLnTx/>
                <a:uFillTx/>
              </a:endParaRPr>
            </a:p>
          </p:txBody>
        </p:sp>
        <p:sp>
          <p:nvSpPr>
            <p:cNvPr id="288" name="TextBox 287"/>
            <p:cNvSpPr txBox="1"/>
            <p:nvPr/>
          </p:nvSpPr>
          <p:spPr>
            <a:xfrm>
              <a:off x="823492" y="7336293"/>
              <a:ext cx="355482"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0000"/>
                  </a:solidFill>
                  <a:effectLst/>
                  <a:uLnTx/>
                  <a:uFillTx/>
                </a:rPr>
                <a:t>7</a:t>
              </a:r>
              <a:endParaRPr kumimoji="0" lang="nl-NL" sz="1500" b="0" i="0" u="none" strike="noStrike" kern="0" cap="none" spc="0" normalizeH="0" baseline="0" noProof="0" dirty="0" smtClean="0">
                <a:ln>
                  <a:noFill/>
                </a:ln>
                <a:solidFill>
                  <a:srgbClr val="FF0000"/>
                </a:solidFill>
                <a:effectLst/>
                <a:uLnTx/>
                <a:uFillTx/>
              </a:endParaRPr>
            </a:p>
          </p:txBody>
        </p:sp>
        <p:sp>
          <p:nvSpPr>
            <p:cNvPr id="289" name="TextBox 288"/>
            <p:cNvSpPr txBox="1"/>
            <p:nvPr/>
          </p:nvSpPr>
          <p:spPr>
            <a:xfrm>
              <a:off x="1713621" y="6584499"/>
              <a:ext cx="355482"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0000"/>
                  </a:solidFill>
                  <a:effectLst/>
                  <a:uLnTx/>
                  <a:uFillTx/>
                </a:rPr>
                <a:t>5</a:t>
              </a:r>
              <a:endParaRPr kumimoji="0" lang="nl-NL" sz="1500" b="0" i="0" u="none" strike="noStrike" kern="0" cap="none" spc="0" normalizeH="0" baseline="0" noProof="0" dirty="0" smtClean="0">
                <a:ln>
                  <a:noFill/>
                </a:ln>
                <a:solidFill>
                  <a:srgbClr val="FF0000"/>
                </a:solidFill>
                <a:effectLst/>
                <a:uLnTx/>
                <a:uFillTx/>
              </a:endParaRPr>
            </a:p>
          </p:txBody>
        </p:sp>
        <p:sp>
          <p:nvSpPr>
            <p:cNvPr id="290" name="TextBox 289"/>
            <p:cNvSpPr txBox="1"/>
            <p:nvPr/>
          </p:nvSpPr>
          <p:spPr>
            <a:xfrm>
              <a:off x="1857772" y="6970639"/>
              <a:ext cx="355482"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0000"/>
                  </a:solidFill>
                  <a:effectLst/>
                  <a:uLnTx/>
                  <a:uFillTx/>
                </a:rPr>
                <a:t>5</a:t>
              </a:r>
              <a:endParaRPr kumimoji="0" lang="nl-NL" sz="1500" b="0" i="0" u="none" strike="noStrike" kern="0" cap="none" spc="0" normalizeH="0" baseline="0" noProof="0" dirty="0" smtClean="0">
                <a:ln>
                  <a:noFill/>
                </a:ln>
                <a:solidFill>
                  <a:srgbClr val="FF0000"/>
                </a:solidFill>
                <a:effectLst/>
                <a:uLnTx/>
                <a:uFillTx/>
              </a:endParaRPr>
            </a:p>
          </p:txBody>
        </p:sp>
        <p:sp>
          <p:nvSpPr>
            <p:cNvPr id="291" name="TextBox 290"/>
            <p:cNvSpPr txBox="1"/>
            <p:nvPr/>
          </p:nvSpPr>
          <p:spPr>
            <a:xfrm>
              <a:off x="2741735" y="6199435"/>
              <a:ext cx="355482"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0000"/>
                  </a:solidFill>
                  <a:effectLst/>
                  <a:uLnTx/>
                  <a:uFillTx/>
                </a:rPr>
                <a:t>3</a:t>
              </a:r>
              <a:endParaRPr kumimoji="0" lang="nl-NL" sz="1500" b="0" i="0" u="none" strike="noStrike" kern="0" cap="none" spc="0" normalizeH="0" baseline="0" noProof="0" dirty="0" smtClean="0">
                <a:ln>
                  <a:noFill/>
                </a:ln>
                <a:solidFill>
                  <a:srgbClr val="FF0000"/>
                </a:solidFill>
                <a:effectLst/>
                <a:uLnTx/>
                <a:uFillTx/>
              </a:endParaRPr>
            </a:p>
          </p:txBody>
        </p:sp>
        <p:sp>
          <p:nvSpPr>
            <p:cNvPr id="292" name="TextBox 291"/>
            <p:cNvSpPr txBox="1"/>
            <p:nvPr/>
          </p:nvSpPr>
          <p:spPr>
            <a:xfrm>
              <a:off x="2863935" y="6499438"/>
              <a:ext cx="355482"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0000"/>
                  </a:solidFill>
                  <a:effectLst/>
                  <a:uLnTx/>
                  <a:uFillTx/>
                </a:rPr>
                <a:t>3</a:t>
              </a:r>
              <a:endParaRPr kumimoji="0" lang="nl-NL" sz="1500" b="0" i="0" u="none" strike="noStrike" kern="0" cap="none" spc="0" normalizeH="0" baseline="0" noProof="0" dirty="0" smtClean="0">
                <a:ln>
                  <a:noFill/>
                </a:ln>
                <a:solidFill>
                  <a:srgbClr val="FF0000"/>
                </a:solidFill>
                <a:effectLst/>
                <a:uLnTx/>
                <a:uFillTx/>
              </a:endParaRPr>
            </a:p>
          </p:txBody>
        </p:sp>
        <p:sp>
          <p:nvSpPr>
            <p:cNvPr id="293" name="TextBox 292"/>
            <p:cNvSpPr txBox="1"/>
            <p:nvPr/>
          </p:nvSpPr>
          <p:spPr>
            <a:xfrm>
              <a:off x="3890513" y="5643976"/>
              <a:ext cx="355482"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0000"/>
                  </a:solidFill>
                  <a:effectLst/>
                  <a:uLnTx/>
                  <a:uFillTx/>
                </a:rPr>
                <a:t>3</a:t>
              </a:r>
              <a:endParaRPr kumimoji="0" lang="nl-NL" sz="1500" b="0" i="0" u="none" strike="noStrike" kern="0" cap="none" spc="0" normalizeH="0" baseline="0" noProof="0" dirty="0" smtClean="0">
                <a:ln>
                  <a:noFill/>
                </a:ln>
                <a:solidFill>
                  <a:srgbClr val="FF0000"/>
                </a:solidFill>
                <a:effectLst/>
                <a:uLnTx/>
                <a:uFillTx/>
              </a:endParaRPr>
            </a:p>
          </p:txBody>
        </p:sp>
        <p:sp>
          <p:nvSpPr>
            <p:cNvPr id="294" name="TextBox 293"/>
            <p:cNvSpPr txBox="1"/>
            <p:nvPr/>
          </p:nvSpPr>
          <p:spPr>
            <a:xfrm>
              <a:off x="4007051" y="5950794"/>
              <a:ext cx="355482"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0000"/>
                  </a:solidFill>
                  <a:effectLst/>
                  <a:uLnTx/>
                  <a:uFillTx/>
                </a:rPr>
                <a:t>3</a:t>
              </a:r>
              <a:endParaRPr kumimoji="0" lang="nl-NL" sz="1500" b="0" i="0" u="none" strike="noStrike" kern="0" cap="none" spc="0" normalizeH="0" baseline="0" noProof="0" dirty="0" smtClean="0">
                <a:ln>
                  <a:noFill/>
                </a:ln>
                <a:solidFill>
                  <a:srgbClr val="FF0000"/>
                </a:solidFill>
                <a:effectLst/>
                <a:uLnTx/>
                <a:uFillTx/>
              </a:endParaRPr>
            </a:p>
          </p:txBody>
        </p:sp>
        <p:sp>
          <p:nvSpPr>
            <p:cNvPr id="295" name="TextBox 294"/>
            <p:cNvSpPr txBox="1"/>
            <p:nvPr/>
          </p:nvSpPr>
          <p:spPr>
            <a:xfrm>
              <a:off x="292725" y="7494645"/>
              <a:ext cx="478547"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rPr>
                <a:t>32</a:t>
              </a:r>
              <a:endParaRPr kumimoji="0" lang="nl-NL" sz="1500" b="0" i="0" u="none" strike="noStrike" kern="0" cap="none" spc="0" normalizeH="0" baseline="0" noProof="0" dirty="0" smtClean="0">
                <a:ln>
                  <a:noFill/>
                </a:ln>
                <a:solidFill>
                  <a:prstClr val="black"/>
                </a:solidFill>
                <a:effectLst/>
                <a:uLnTx/>
                <a:uFillTx/>
              </a:endParaRPr>
            </a:p>
          </p:txBody>
        </p:sp>
        <p:sp>
          <p:nvSpPr>
            <p:cNvPr id="296" name="TextBox 295"/>
            <p:cNvSpPr txBox="1"/>
            <p:nvPr/>
          </p:nvSpPr>
          <p:spPr>
            <a:xfrm>
              <a:off x="-280805" y="5675531"/>
              <a:ext cx="478547"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rPr>
                <a:t>32</a:t>
              </a:r>
              <a:endParaRPr kumimoji="0" lang="nl-NL" sz="1500" b="0" i="0" u="none" strike="noStrike" kern="0" cap="none" spc="0" normalizeH="0" baseline="0" noProof="0" dirty="0" smtClean="0">
                <a:ln>
                  <a:noFill/>
                </a:ln>
                <a:solidFill>
                  <a:prstClr val="black"/>
                </a:solidFill>
                <a:effectLst/>
                <a:uLnTx/>
                <a:uFillTx/>
              </a:endParaRPr>
            </a:p>
          </p:txBody>
        </p:sp>
        <p:sp>
          <p:nvSpPr>
            <p:cNvPr id="297" name="TextBox 296"/>
            <p:cNvSpPr txBox="1"/>
            <p:nvPr/>
          </p:nvSpPr>
          <p:spPr>
            <a:xfrm>
              <a:off x="1333671" y="5889739"/>
              <a:ext cx="478547"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rPr>
                <a:t>26</a:t>
              </a:r>
              <a:endParaRPr kumimoji="0" lang="nl-NL" sz="1500" b="0" i="0" u="none" strike="noStrike" kern="0" cap="none" spc="0" normalizeH="0" baseline="0" noProof="0" dirty="0" smtClean="0">
                <a:ln>
                  <a:noFill/>
                </a:ln>
                <a:solidFill>
                  <a:prstClr val="black"/>
                </a:solidFill>
                <a:effectLst/>
                <a:uLnTx/>
                <a:uFillTx/>
              </a:endParaRPr>
            </a:p>
          </p:txBody>
        </p:sp>
        <p:sp>
          <p:nvSpPr>
            <p:cNvPr id="298" name="TextBox 297"/>
            <p:cNvSpPr txBox="1"/>
            <p:nvPr/>
          </p:nvSpPr>
          <p:spPr>
            <a:xfrm>
              <a:off x="1432311" y="7020069"/>
              <a:ext cx="478547"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rPr>
                <a:t>26</a:t>
              </a:r>
              <a:endParaRPr kumimoji="0" lang="nl-NL" sz="1500" b="0" i="0" u="none" strike="noStrike" kern="0" cap="none" spc="0" normalizeH="0" baseline="0" noProof="0" dirty="0" smtClean="0">
                <a:ln>
                  <a:noFill/>
                </a:ln>
                <a:solidFill>
                  <a:prstClr val="black"/>
                </a:solidFill>
                <a:effectLst/>
                <a:uLnTx/>
                <a:uFillTx/>
              </a:endParaRPr>
            </a:p>
          </p:txBody>
        </p:sp>
        <p:sp>
          <p:nvSpPr>
            <p:cNvPr id="299" name="TextBox 298"/>
            <p:cNvSpPr txBox="1"/>
            <p:nvPr/>
          </p:nvSpPr>
          <p:spPr>
            <a:xfrm>
              <a:off x="2582760" y="5821962"/>
              <a:ext cx="478547"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rPr>
                <a:t>22</a:t>
              </a:r>
              <a:endParaRPr kumimoji="0" lang="nl-NL" sz="1500" b="0" i="0" u="none" strike="noStrike" kern="0" cap="none" spc="0" normalizeH="0" baseline="0" noProof="0" dirty="0" smtClean="0">
                <a:ln>
                  <a:noFill/>
                </a:ln>
                <a:solidFill>
                  <a:prstClr val="black"/>
                </a:solidFill>
                <a:effectLst/>
                <a:uLnTx/>
                <a:uFillTx/>
              </a:endParaRPr>
            </a:p>
          </p:txBody>
        </p:sp>
        <p:sp>
          <p:nvSpPr>
            <p:cNvPr id="300" name="TextBox 299"/>
            <p:cNvSpPr txBox="1"/>
            <p:nvPr/>
          </p:nvSpPr>
          <p:spPr>
            <a:xfrm>
              <a:off x="2693287" y="6803885"/>
              <a:ext cx="478547"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rPr>
                <a:t>22</a:t>
              </a:r>
              <a:endParaRPr kumimoji="0" lang="nl-NL" sz="1500" b="0" i="0" u="none" strike="noStrike" kern="0" cap="none" spc="0" normalizeH="0" baseline="0" noProof="0" dirty="0" smtClean="0">
                <a:ln>
                  <a:noFill/>
                </a:ln>
                <a:solidFill>
                  <a:prstClr val="black"/>
                </a:solidFill>
                <a:effectLst/>
                <a:uLnTx/>
                <a:uFillTx/>
              </a:endParaRPr>
            </a:p>
          </p:txBody>
        </p:sp>
        <p:sp>
          <p:nvSpPr>
            <p:cNvPr id="301" name="TextBox 300"/>
            <p:cNvSpPr txBox="1"/>
            <p:nvPr/>
          </p:nvSpPr>
          <p:spPr>
            <a:xfrm>
              <a:off x="3542977" y="5440875"/>
              <a:ext cx="478547"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rPr>
                <a:t>20</a:t>
              </a:r>
              <a:endParaRPr kumimoji="0" lang="nl-NL" sz="1500" b="0" i="0" u="none" strike="noStrike" kern="0" cap="none" spc="0" normalizeH="0" baseline="0" noProof="0" dirty="0" smtClean="0">
                <a:ln>
                  <a:noFill/>
                </a:ln>
                <a:solidFill>
                  <a:prstClr val="black"/>
                </a:solidFill>
                <a:effectLst/>
                <a:uLnTx/>
                <a:uFillTx/>
              </a:endParaRPr>
            </a:p>
          </p:txBody>
        </p:sp>
        <p:sp>
          <p:nvSpPr>
            <p:cNvPr id="302" name="TextBox 301"/>
            <p:cNvSpPr txBox="1"/>
            <p:nvPr/>
          </p:nvSpPr>
          <p:spPr>
            <a:xfrm>
              <a:off x="3945941" y="6638832"/>
              <a:ext cx="478547"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rPr>
                <a:t>20</a:t>
              </a:r>
              <a:endParaRPr kumimoji="0" lang="nl-NL" sz="1500" b="0" i="0" u="none" strike="noStrike" kern="0" cap="none" spc="0" normalizeH="0" baseline="0" noProof="0" dirty="0" smtClean="0">
                <a:ln>
                  <a:noFill/>
                </a:ln>
                <a:solidFill>
                  <a:prstClr val="black"/>
                </a:solidFill>
                <a:effectLst/>
                <a:uLnTx/>
                <a:uFillTx/>
              </a:endParaRPr>
            </a:p>
          </p:txBody>
        </p:sp>
        <p:sp>
          <p:nvSpPr>
            <p:cNvPr id="303" name="TextBox 302"/>
            <p:cNvSpPr txBox="1"/>
            <p:nvPr/>
          </p:nvSpPr>
          <p:spPr>
            <a:xfrm>
              <a:off x="5014359" y="5564807"/>
              <a:ext cx="462407" cy="387357"/>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18</a:t>
              </a:r>
              <a:endParaRPr kumimoji="0" lang="nl-NL" sz="1300" b="0" i="0" u="none" strike="noStrike" kern="0" cap="none" spc="0" normalizeH="0" baseline="0" noProof="0" dirty="0" smtClean="0">
                <a:ln>
                  <a:noFill/>
                </a:ln>
                <a:solidFill>
                  <a:prstClr val="black"/>
                </a:solidFill>
                <a:effectLst/>
                <a:uLnTx/>
                <a:uFillTx/>
              </a:endParaRPr>
            </a:p>
          </p:txBody>
        </p:sp>
        <p:sp>
          <p:nvSpPr>
            <p:cNvPr id="304" name="TextBox 303"/>
            <p:cNvSpPr txBox="1"/>
            <p:nvPr/>
          </p:nvSpPr>
          <p:spPr>
            <a:xfrm>
              <a:off x="5030874" y="6458767"/>
              <a:ext cx="478547"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rPr>
                <a:t>18</a:t>
              </a:r>
              <a:endParaRPr kumimoji="0" lang="nl-NL" sz="1500" b="0" i="0" u="none" strike="noStrike" kern="0" cap="none" spc="0" normalizeH="0" baseline="0" noProof="0" dirty="0" smtClean="0">
                <a:ln>
                  <a:noFill/>
                </a:ln>
                <a:solidFill>
                  <a:prstClr val="black"/>
                </a:solidFill>
                <a:effectLst/>
                <a:uLnTx/>
                <a:uFillTx/>
              </a:endParaRPr>
            </a:p>
          </p:txBody>
        </p:sp>
        <p:sp>
          <p:nvSpPr>
            <p:cNvPr id="305" name="TextBox 304"/>
            <p:cNvSpPr txBox="1"/>
            <p:nvPr/>
          </p:nvSpPr>
          <p:spPr>
            <a:xfrm>
              <a:off x="492576" y="4300306"/>
              <a:ext cx="1420469"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rPr>
                <a:t>Convolution</a:t>
              </a:r>
              <a:endParaRPr kumimoji="0" lang="nl-NL" sz="1500" b="0" i="0" u="none" strike="noStrike" kern="0" cap="none" spc="0" normalizeH="0" baseline="0" noProof="0" dirty="0" smtClean="0">
                <a:ln>
                  <a:noFill/>
                </a:ln>
                <a:solidFill>
                  <a:prstClr val="black"/>
                </a:solidFill>
                <a:effectLst/>
                <a:uLnTx/>
                <a:uFillTx/>
              </a:endParaRPr>
            </a:p>
          </p:txBody>
        </p:sp>
        <p:sp>
          <p:nvSpPr>
            <p:cNvPr id="306" name="TextBox 305"/>
            <p:cNvSpPr txBox="1"/>
            <p:nvPr/>
          </p:nvSpPr>
          <p:spPr>
            <a:xfrm>
              <a:off x="1727287" y="4430484"/>
              <a:ext cx="1420469"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rPr>
                <a:t>Convolution</a:t>
              </a:r>
              <a:endParaRPr kumimoji="0" lang="nl-NL" sz="1500" b="0" i="0" u="none" strike="noStrike" kern="0" cap="none" spc="0" normalizeH="0" baseline="0" noProof="0" dirty="0" smtClean="0">
                <a:ln>
                  <a:noFill/>
                </a:ln>
                <a:solidFill>
                  <a:prstClr val="black"/>
                </a:solidFill>
                <a:effectLst/>
                <a:uLnTx/>
                <a:uFillTx/>
              </a:endParaRPr>
            </a:p>
          </p:txBody>
        </p:sp>
        <p:sp>
          <p:nvSpPr>
            <p:cNvPr id="307" name="TextBox 306"/>
            <p:cNvSpPr txBox="1"/>
            <p:nvPr/>
          </p:nvSpPr>
          <p:spPr>
            <a:xfrm>
              <a:off x="2961997" y="4561113"/>
              <a:ext cx="1420469"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rPr>
                <a:t>Convolution</a:t>
              </a:r>
              <a:endParaRPr kumimoji="0" lang="nl-NL" sz="1500" b="0" i="0" u="none" strike="noStrike" kern="0" cap="none" spc="0" normalizeH="0" baseline="0" noProof="0" dirty="0" smtClean="0">
                <a:ln>
                  <a:noFill/>
                </a:ln>
                <a:solidFill>
                  <a:prstClr val="black"/>
                </a:solidFill>
                <a:effectLst/>
                <a:uLnTx/>
                <a:uFillTx/>
              </a:endParaRPr>
            </a:p>
          </p:txBody>
        </p:sp>
        <p:sp>
          <p:nvSpPr>
            <p:cNvPr id="308" name="TextBox 307"/>
            <p:cNvSpPr txBox="1"/>
            <p:nvPr/>
          </p:nvSpPr>
          <p:spPr>
            <a:xfrm>
              <a:off x="4318873" y="4706255"/>
              <a:ext cx="1420469" cy="40672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rPr>
                <a:t>Convolution</a:t>
              </a:r>
              <a:endParaRPr kumimoji="0" lang="nl-NL" sz="1500" b="0" i="0" u="none" strike="noStrike" kern="0" cap="none" spc="0" normalizeH="0" baseline="0" noProof="0" dirty="0" smtClean="0">
                <a:ln>
                  <a:noFill/>
                </a:ln>
                <a:solidFill>
                  <a:prstClr val="black"/>
                </a:solidFill>
                <a:effectLst/>
                <a:uLnTx/>
                <a:uFillTx/>
              </a:endParaRPr>
            </a:p>
          </p:txBody>
        </p:sp>
        <p:sp>
          <p:nvSpPr>
            <p:cNvPr id="309" name="TextBox 308"/>
            <p:cNvSpPr txBox="1"/>
            <p:nvPr/>
          </p:nvSpPr>
          <p:spPr>
            <a:xfrm>
              <a:off x="3083966" y="4036242"/>
              <a:ext cx="3842622" cy="581036"/>
            </a:xfrm>
            <a:prstGeom prst="rect">
              <a:avLst/>
            </a:prstGeom>
            <a:noFill/>
          </p:spPr>
          <p:txBody>
            <a:bodyPr wrap="squar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5B9BD5"/>
                  </a:solidFill>
                  <a:effectLst/>
                  <a:uLnTx/>
                  <a:uFillTx/>
                </a:rPr>
                <a:t>Convolutional Layers</a:t>
              </a:r>
              <a:endParaRPr kumimoji="0" lang="nl-NL" sz="2000" b="1" i="0" u="none" strike="noStrike" kern="0" cap="none" spc="0" normalizeH="0" baseline="-25000" noProof="0" dirty="0" smtClean="0">
                <a:ln>
                  <a:noFill/>
                </a:ln>
                <a:solidFill>
                  <a:srgbClr val="5B9BD5"/>
                </a:solidFill>
                <a:effectLst/>
                <a:uLnTx/>
                <a:uFillTx/>
              </a:endParaRPr>
            </a:p>
          </p:txBody>
        </p:sp>
      </p:grpSp>
      <p:grpSp>
        <p:nvGrpSpPr>
          <p:cNvPr id="310" name="Group 309"/>
          <p:cNvGrpSpPr/>
          <p:nvPr/>
        </p:nvGrpSpPr>
        <p:grpSpPr>
          <a:xfrm>
            <a:off x="7351716" y="2089216"/>
            <a:ext cx="5723145" cy="5038077"/>
            <a:chOff x="8053079" y="115149"/>
            <a:chExt cx="5723145" cy="5038077"/>
          </a:xfrm>
        </p:grpSpPr>
        <p:sp>
          <p:nvSpPr>
            <p:cNvPr id="311" name="Rounded Rectangle 310"/>
            <p:cNvSpPr/>
            <p:nvPr/>
          </p:nvSpPr>
          <p:spPr>
            <a:xfrm>
              <a:off x="8063429" y="127450"/>
              <a:ext cx="5712795" cy="5025776"/>
            </a:xfrm>
            <a:prstGeom prst="roundRect">
              <a:avLst>
                <a:gd name="adj" fmla="val 2245"/>
              </a:avLst>
            </a:prstGeom>
            <a:gradFill flip="none" rotWithShape="1">
              <a:gsLst>
                <a:gs pos="0">
                  <a:sysClr val="window" lastClr="FFFFFF"/>
                </a:gs>
                <a:gs pos="100000">
                  <a:srgbClr val="5B9BD5">
                    <a:lumMod val="20000"/>
                    <a:lumOff val="80000"/>
                  </a:srgbClr>
                </a:gs>
              </a:gsLst>
              <a:path path="circle">
                <a:fillToRect l="100000" b="100000"/>
              </a:path>
              <a:tileRect t="-100000" r="-100000"/>
            </a:gradFill>
            <a:ln w="28575" cap="flat" cmpd="sng" algn="ctr">
              <a:solidFill>
                <a:srgbClr val="5B9BD5">
                  <a:shade val="50000"/>
                </a:srgbClr>
              </a:solidFill>
              <a:prstDash val="sysDash"/>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29971" eaLnBrk="1" fontAlgn="auto" latinLnBrk="0" hangingPunct="1">
                <a:lnSpc>
                  <a:spcPct val="100000"/>
                </a:lnSpc>
                <a:spcBef>
                  <a:spcPts val="0"/>
                </a:spcBef>
                <a:spcAft>
                  <a:spcPts val="0"/>
                </a:spcAft>
                <a:buClrTx/>
                <a:buSzTx/>
                <a:buFontTx/>
                <a:buNone/>
                <a:tabLst/>
                <a:defRPr/>
              </a:pPr>
              <a:endParaRPr kumimoji="0" lang="nl-NL" sz="1042"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12" name="TextBox 311"/>
            <p:cNvSpPr txBox="1"/>
            <p:nvPr/>
          </p:nvSpPr>
          <p:spPr>
            <a:xfrm>
              <a:off x="8872217" y="115149"/>
              <a:ext cx="2625894" cy="461665"/>
            </a:xfrm>
            <a:prstGeom prst="rect">
              <a:avLst/>
            </a:prstGeom>
            <a:noFill/>
          </p:spPr>
          <p:txBody>
            <a:bodyPr wrap="squar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5B9BD5"/>
                  </a:solidFill>
                  <a:effectLst/>
                  <a:uLnTx/>
                  <a:uFillTx/>
                </a:rPr>
                <a:t>CNN Architectures</a:t>
              </a:r>
              <a:endParaRPr kumimoji="0" lang="nl-NL" sz="2000" b="1" i="0" u="none" strike="noStrike" kern="0" cap="none" spc="0" normalizeH="0" baseline="-25000" noProof="0" dirty="0" smtClean="0">
                <a:ln>
                  <a:noFill/>
                </a:ln>
                <a:solidFill>
                  <a:srgbClr val="5B9BD5"/>
                </a:solidFill>
                <a:effectLst/>
                <a:uLnTx/>
                <a:uFillTx/>
              </a:endParaRPr>
            </a:p>
          </p:txBody>
        </p:sp>
        <p:sp>
          <p:nvSpPr>
            <p:cNvPr id="313" name="TextBox 312"/>
            <p:cNvSpPr txBox="1"/>
            <p:nvPr/>
          </p:nvSpPr>
          <p:spPr>
            <a:xfrm>
              <a:off x="12461922" y="505194"/>
              <a:ext cx="712043" cy="400110"/>
            </a:xfrm>
            <a:prstGeom prst="rect">
              <a:avLst/>
            </a:prstGeom>
            <a:noFill/>
          </p:spPr>
          <p:txBody>
            <a:bodyPr wrap="squar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5B9BD5"/>
                  </a:solidFill>
                  <a:effectLst/>
                  <a:uLnTx/>
                  <a:uFillTx/>
                </a:rPr>
                <a:t>SS:</a:t>
              </a:r>
              <a:endParaRPr kumimoji="0" lang="nl-NL" sz="1800" b="1" i="0" u="none" strike="noStrike" kern="0" cap="none" spc="0" normalizeH="0" baseline="-25000" noProof="0" dirty="0" smtClean="0">
                <a:ln>
                  <a:noFill/>
                </a:ln>
                <a:solidFill>
                  <a:srgbClr val="5B9BD5"/>
                </a:solidFill>
                <a:effectLst/>
                <a:uLnTx/>
                <a:uFillTx/>
              </a:endParaRPr>
            </a:p>
          </p:txBody>
        </p:sp>
        <p:grpSp>
          <p:nvGrpSpPr>
            <p:cNvPr id="314" name="Group 313"/>
            <p:cNvGrpSpPr/>
            <p:nvPr/>
          </p:nvGrpSpPr>
          <p:grpSpPr>
            <a:xfrm>
              <a:off x="8053079" y="402573"/>
              <a:ext cx="5558494" cy="949461"/>
              <a:chOff x="8053079" y="402573"/>
              <a:chExt cx="5558494" cy="949461"/>
            </a:xfrm>
          </p:grpSpPr>
          <p:cxnSp>
            <p:nvCxnSpPr>
              <p:cNvPr id="369" name="Straight Arrow Connector 368"/>
              <p:cNvCxnSpPr/>
              <p:nvPr/>
            </p:nvCxnSpPr>
            <p:spPr>
              <a:xfrm flipV="1">
                <a:off x="13434517" y="1016197"/>
                <a:ext cx="177056" cy="3"/>
              </a:xfrm>
              <a:prstGeom prst="straightConnector1">
                <a:avLst/>
              </a:prstGeom>
              <a:noFill/>
              <a:ln w="19050" cap="flat" cmpd="sng" algn="ctr">
                <a:solidFill>
                  <a:srgbClr val="4472C4"/>
                </a:solidFill>
                <a:prstDash val="solid"/>
                <a:miter lim="800000"/>
                <a:tailEnd type="triangle"/>
              </a:ln>
              <a:effectLst/>
            </p:spPr>
          </p:cxnSp>
          <p:sp>
            <p:nvSpPr>
              <p:cNvPr id="370" name="Rounded Rectangle 369"/>
              <p:cNvSpPr/>
              <p:nvPr/>
            </p:nvSpPr>
            <p:spPr>
              <a:xfrm>
                <a:off x="12627846" y="868816"/>
                <a:ext cx="785104" cy="293586"/>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1287" b="1" i="0" u="none" strike="noStrike" kern="0" cap="none" spc="0" normalizeH="0" baseline="0" noProof="0" dirty="0" err="1" smtClean="0">
                    <a:ln>
                      <a:noFill/>
                    </a:ln>
                    <a:solidFill>
                      <a:prstClr val="white"/>
                    </a:solidFill>
                    <a:effectLst/>
                    <a:uLnTx/>
                    <a:uFillTx/>
                    <a:latin typeface="Calibri" panose="020F0502020204030204"/>
                    <a:ea typeface="+mn-ea"/>
                    <a:cs typeface="+mn-cs"/>
                  </a:rPr>
                  <a:t>Softmax</a:t>
                </a:r>
                <a:endParaRPr kumimoji="0" lang="nl-NL" sz="1287"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371" name="Straight Arrow Connector 370"/>
              <p:cNvCxnSpPr/>
              <p:nvPr/>
            </p:nvCxnSpPr>
            <p:spPr>
              <a:xfrm flipV="1">
                <a:off x="12447830" y="1023222"/>
                <a:ext cx="177056" cy="3"/>
              </a:xfrm>
              <a:prstGeom prst="straightConnector1">
                <a:avLst/>
              </a:prstGeom>
              <a:noFill/>
              <a:ln w="19050" cap="flat" cmpd="sng" algn="ctr">
                <a:solidFill>
                  <a:srgbClr val="4472C4"/>
                </a:solidFill>
                <a:prstDash val="solid"/>
                <a:miter lim="800000"/>
                <a:tailEnd type="triangle"/>
              </a:ln>
              <a:effectLst/>
            </p:spPr>
          </p:cxnSp>
          <p:cxnSp>
            <p:nvCxnSpPr>
              <p:cNvPr id="372" name="Straight Arrow Connector 371"/>
              <p:cNvCxnSpPr/>
              <p:nvPr/>
            </p:nvCxnSpPr>
            <p:spPr>
              <a:xfrm flipV="1">
                <a:off x="10748531" y="661436"/>
                <a:ext cx="447136" cy="625175"/>
              </a:xfrm>
              <a:prstGeom prst="straightConnector1">
                <a:avLst/>
              </a:prstGeom>
              <a:noFill/>
              <a:ln w="19050" cap="flat" cmpd="sng" algn="ctr">
                <a:solidFill>
                  <a:srgbClr val="4472C4"/>
                </a:solidFill>
                <a:prstDash val="solid"/>
                <a:miter lim="800000"/>
                <a:tailEnd type="triangle"/>
              </a:ln>
              <a:effectLst/>
            </p:spPr>
          </p:cxnSp>
          <p:cxnSp>
            <p:nvCxnSpPr>
              <p:cNvPr id="373" name="Straight Arrow Connector 372"/>
              <p:cNvCxnSpPr/>
              <p:nvPr/>
            </p:nvCxnSpPr>
            <p:spPr>
              <a:xfrm>
                <a:off x="10752885" y="661079"/>
                <a:ext cx="434547" cy="669908"/>
              </a:xfrm>
              <a:prstGeom prst="straightConnector1">
                <a:avLst/>
              </a:prstGeom>
              <a:noFill/>
              <a:ln w="19050" cap="flat" cmpd="sng" algn="ctr">
                <a:solidFill>
                  <a:srgbClr val="4472C4"/>
                </a:solidFill>
                <a:prstDash val="solid"/>
                <a:miter lim="800000"/>
                <a:tailEnd type="triangle"/>
              </a:ln>
              <a:effectLst/>
            </p:spPr>
          </p:cxnSp>
          <p:sp>
            <p:nvSpPr>
              <p:cNvPr id="374" name="Cube 373"/>
              <p:cNvSpPr/>
              <p:nvPr/>
            </p:nvSpPr>
            <p:spPr>
              <a:xfrm flipH="1">
                <a:off x="8356736" y="402573"/>
                <a:ext cx="328199" cy="928414"/>
              </a:xfrm>
              <a:prstGeom prst="cube">
                <a:avLst>
                  <a:gd name="adj" fmla="val 79167"/>
                </a:avLst>
              </a:prstGeom>
              <a:solidFill>
                <a:sysClr val="window" lastClr="FFFFFF">
                  <a:alpha val="0"/>
                </a:sysClr>
              </a:solidFill>
              <a:ln w="19050" cap="flat" cmpd="sng" algn="ctr">
                <a:solidFill>
                  <a:sysClr val="windowText" lastClr="000000"/>
                </a:solidFill>
                <a:prstDash val="solid"/>
                <a:miter lim="800000"/>
              </a:ln>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endParaRPr kumimoji="0" lang="nl-NL" sz="218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cxnSp>
            <p:nvCxnSpPr>
              <p:cNvPr id="375" name="Straight Arrow Connector 374"/>
              <p:cNvCxnSpPr/>
              <p:nvPr/>
            </p:nvCxnSpPr>
            <p:spPr>
              <a:xfrm>
                <a:off x="11448644" y="661424"/>
                <a:ext cx="375129" cy="625176"/>
              </a:xfrm>
              <a:prstGeom prst="straightConnector1">
                <a:avLst/>
              </a:prstGeom>
              <a:noFill/>
              <a:ln w="19050" cap="flat" cmpd="sng" algn="ctr">
                <a:solidFill>
                  <a:srgbClr val="4472C4"/>
                </a:solidFill>
                <a:prstDash val="solid"/>
                <a:miter lim="800000"/>
                <a:tailEnd type="triangle"/>
              </a:ln>
              <a:effectLst/>
            </p:spPr>
          </p:cxnSp>
          <p:sp>
            <p:nvSpPr>
              <p:cNvPr id="376" name="Rounded Rectangle 375"/>
              <p:cNvSpPr/>
              <p:nvPr/>
            </p:nvSpPr>
            <p:spPr>
              <a:xfrm>
                <a:off x="9153197" y="623424"/>
                <a:ext cx="1628305" cy="669085"/>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panose="020F0502020204030204"/>
                    <a:ea typeface="+mn-ea"/>
                    <a:cs typeface="+mn-cs"/>
                  </a:rPr>
                  <a:t>Convolutional </a:t>
                </a:r>
              </a:p>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panose="020F0502020204030204"/>
                    <a:ea typeface="+mn-ea"/>
                    <a:cs typeface="+mn-cs"/>
                  </a:rPr>
                  <a:t>Layers</a:t>
                </a:r>
                <a:endParaRPr kumimoji="0" lang="nl-NL" sz="1800"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77" name="Rectangle 376"/>
              <p:cNvSpPr/>
              <p:nvPr/>
            </p:nvSpPr>
            <p:spPr>
              <a:xfrm>
                <a:off x="11201545" y="661091"/>
                <a:ext cx="238125" cy="669563"/>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vert="vert270"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300</a:t>
                </a:r>
                <a:endParaRPr kumimoji="0" lang="nl-NL"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378" name="Straight Arrow Connector 377"/>
              <p:cNvCxnSpPr/>
              <p:nvPr/>
            </p:nvCxnSpPr>
            <p:spPr>
              <a:xfrm>
                <a:off x="8667436" y="958355"/>
                <a:ext cx="459041" cy="0"/>
              </a:xfrm>
              <a:prstGeom prst="straightConnector1">
                <a:avLst/>
              </a:prstGeom>
              <a:noFill/>
              <a:ln w="19050" cap="flat" cmpd="sng" algn="ctr">
                <a:solidFill>
                  <a:srgbClr val="4472C4"/>
                </a:solidFill>
                <a:prstDash val="solid"/>
                <a:miter lim="800000"/>
                <a:tailEnd type="triangle"/>
              </a:ln>
              <a:effectLst/>
            </p:spPr>
          </p:cxnSp>
          <p:sp>
            <p:nvSpPr>
              <p:cNvPr id="379" name="Rectangle 378"/>
              <p:cNvSpPr/>
              <p:nvPr/>
            </p:nvSpPr>
            <p:spPr>
              <a:xfrm>
                <a:off x="11827012" y="752293"/>
                <a:ext cx="218966" cy="543043"/>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vert="vert270"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200</a:t>
                </a:r>
                <a:endParaRPr kumimoji="0" lang="nl-NL"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80" name="Rectangle 379"/>
              <p:cNvSpPr/>
              <p:nvPr/>
            </p:nvSpPr>
            <p:spPr>
              <a:xfrm>
                <a:off x="12253012" y="907455"/>
                <a:ext cx="188360" cy="210206"/>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vert="vert270"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2</a:t>
                </a:r>
                <a:endParaRPr kumimoji="0" lang="nl-NL"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381" name="Straight Arrow Connector 380"/>
              <p:cNvCxnSpPr/>
              <p:nvPr/>
            </p:nvCxnSpPr>
            <p:spPr>
              <a:xfrm>
                <a:off x="12048257" y="752296"/>
                <a:ext cx="191835" cy="376623"/>
              </a:xfrm>
              <a:prstGeom prst="straightConnector1">
                <a:avLst/>
              </a:prstGeom>
              <a:noFill/>
              <a:ln w="19050" cap="flat" cmpd="sng" algn="ctr">
                <a:solidFill>
                  <a:srgbClr val="4472C4"/>
                </a:solidFill>
                <a:prstDash val="solid"/>
                <a:miter lim="800000"/>
                <a:tailEnd type="triangle"/>
              </a:ln>
              <a:effectLst/>
            </p:spPr>
          </p:cxnSp>
          <p:cxnSp>
            <p:nvCxnSpPr>
              <p:cNvPr id="382" name="Straight Arrow Connector 381"/>
              <p:cNvCxnSpPr/>
              <p:nvPr/>
            </p:nvCxnSpPr>
            <p:spPr>
              <a:xfrm flipV="1">
                <a:off x="12055763" y="915775"/>
                <a:ext cx="185198" cy="376616"/>
              </a:xfrm>
              <a:prstGeom prst="straightConnector1">
                <a:avLst/>
              </a:prstGeom>
              <a:noFill/>
              <a:ln w="19050" cap="flat" cmpd="sng" algn="ctr">
                <a:solidFill>
                  <a:srgbClr val="4472C4"/>
                </a:solidFill>
                <a:prstDash val="solid"/>
                <a:miter lim="800000"/>
                <a:tailEnd type="triangle"/>
              </a:ln>
              <a:effectLst/>
            </p:spPr>
          </p:cxnSp>
          <p:sp>
            <p:nvSpPr>
              <p:cNvPr id="383" name="TextBox 382"/>
              <p:cNvSpPr txBox="1"/>
              <p:nvPr/>
            </p:nvSpPr>
            <p:spPr>
              <a:xfrm>
                <a:off x="8053079" y="580300"/>
                <a:ext cx="348172" cy="33855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S</a:t>
                </a:r>
                <a:r>
                  <a:rPr kumimoji="0" lang="en-US" sz="1600" b="0" i="0" u="none" strike="noStrike" kern="0" cap="none" spc="0" normalizeH="0" baseline="-25000" noProof="0" dirty="0" smtClean="0">
                    <a:ln>
                      <a:noFill/>
                    </a:ln>
                    <a:solidFill>
                      <a:prstClr val="black"/>
                    </a:solidFill>
                    <a:effectLst/>
                    <a:uLnTx/>
                    <a:uFillTx/>
                  </a:rPr>
                  <a:t>1</a:t>
                </a:r>
                <a:endParaRPr kumimoji="0" lang="nl-NL" sz="1042" b="0" i="0" u="none" strike="noStrike" kern="0" cap="none" spc="0" normalizeH="0" baseline="-25000" noProof="0" dirty="0" smtClean="0">
                  <a:ln>
                    <a:noFill/>
                  </a:ln>
                  <a:solidFill>
                    <a:prstClr val="black"/>
                  </a:solidFill>
                  <a:effectLst/>
                  <a:uLnTx/>
                  <a:uFillTx/>
                </a:endParaRPr>
              </a:p>
            </p:txBody>
          </p:sp>
          <p:cxnSp>
            <p:nvCxnSpPr>
              <p:cNvPr id="384" name="Straight Arrow Connector 383"/>
              <p:cNvCxnSpPr/>
              <p:nvPr/>
            </p:nvCxnSpPr>
            <p:spPr>
              <a:xfrm flipV="1">
                <a:off x="11447775" y="761456"/>
                <a:ext cx="368249" cy="590578"/>
              </a:xfrm>
              <a:prstGeom prst="straightConnector1">
                <a:avLst/>
              </a:prstGeom>
              <a:noFill/>
              <a:ln w="19050" cap="flat" cmpd="sng" algn="ctr">
                <a:solidFill>
                  <a:srgbClr val="4472C4"/>
                </a:solidFill>
                <a:prstDash val="solid"/>
                <a:miter lim="800000"/>
                <a:tailEnd type="triangle"/>
              </a:ln>
              <a:effectLst/>
            </p:spPr>
          </p:cxnSp>
        </p:grpSp>
        <p:grpSp>
          <p:nvGrpSpPr>
            <p:cNvPr id="315" name="Group 314"/>
            <p:cNvGrpSpPr/>
            <p:nvPr/>
          </p:nvGrpSpPr>
          <p:grpSpPr>
            <a:xfrm>
              <a:off x="8362142" y="1490591"/>
              <a:ext cx="5254837" cy="1163590"/>
              <a:chOff x="8362142" y="1490591"/>
              <a:chExt cx="5254837" cy="1163590"/>
            </a:xfrm>
          </p:grpSpPr>
          <p:cxnSp>
            <p:nvCxnSpPr>
              <p:cNvPr id="348" name="Straight Arrow Connector 347"/>
              <p:cNvCxnSpPr/>
              <p:nvPr/>
            </p:nvCxnSpPr>
            <p:spPr>
              <a:xfrm flipV="1">
                <a:off x="13439923" y="2104215"/>
                <a:ext cx="177056" cy="3"/>
              </a:xfrm>
              <a:prstGeom prst="straightConnector1">
                <a:avLst/>
              </a:prstGeom>
              <a:noFill/>
              <a:ln w="19050" cap="flat" cmpd="sng" algn="ctr">
                <a:solidFill>
                  <a:srgbClr val="4472C4"/>
                </a:solidFill>
                <a:prstDash val="solid"/>
                <a:miter lim="800000"/>
                <a:tailEnd type="triangle"/>
              </a:ln>
              <a:effectLst/>
            </p:spPr>
          </p:cxnSp>
          <p:sp>
            <p:nvSpPr>
              <p:cNvPr id="349" name="Rounded Rectangle 348"/>
              <p:cNvSpPr/>
              <p:nvPr/>
            </p:nvSpPr>
            <p:spPr>
              <a:xfrm>
                <a:off x="12633252" y="1956834"/>
                <a:ext cx="785104" cy="293586"/>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1287" b="1" i="0" u="none" strike="noStrike" kern="0" cap="none" spc="0" normalizeH="0" baseline="0" noProof="0" dirty="0" err="1" smtClean="0">
                    <a:ln>
                      <a:noFill/>
                    </a:ln>
                    <a:solidFill>
                      <a:prstClr val="white"/>
                    </a:solidFill>
                    <a:effectLst/>
                    <a:uLnTx/>
                    <a:uFillTx/>
                    <a:latin typeface="Calibri" panose="020F0502020204030204"/>
                    <a:ea typeface="+mn-ea"/>
                    <a:cs typeface="+mn-cs"/>
                  </a:rPr>
                  <a:t>Softmax</a:t>
                </a:r>
                <a:endParaRPr kumimoji="0" lang="nl-NL" sz="1287"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350" name="Straight Arrow Connector 349"/>
              <p:cNvCxnSpPr/>
              <p:nvPr/>
            </p:nvCxnSpPr>
            <p:spPr>
              <a:xfrm flipV="1">
                <a:off x="12453236" y="2111240"/>
                <a:ext cx="177056" cy="3"/>
              </a:xfrm>
              <a:prstGeom prst="straightConnector1">
                <a:avLst/>
              </a:prstGeom>
              <a:noFill/>
              <a:ln w="19050" cap="flat" cmpd="sng" algn="ctr">
                <a:solidFill>
                  <a:srgbClr val="4472C4"/>
                </a:solidFill>
                <a:prstDash val="solid"/>
                <a:miter lim="800000"/>
                <a:tailEnd type="triangle"/>
              </a:ln>
              <a:effectLst/>
            </p:spPr>
          </p:cxnSp>
          <p:sp>
            <p:nvSpPr>
              <p:cNvPr id="351" name="Cube 350"/>
              <p:cNvSpPr/>
              <p:nvPr/>
            </p:nvSpPr>
            <p:spPr>
              <a:xfrm flipH="1">
                <a:off x="8494381" y="1490591"/>
                <a:ext cx="328199" cy="928414"/>
              </a:xfrm>
              <a:prstGeom prst="cube">
                <a:avLst>
                  <a:gd name="adj" fmla="val 79167"/>
                </a:avLst>
              </a:prstGeom>
              <a:solidFill>
                <a:sysClr val="window" lastClr="FFFFFF">
                  <a:alpha val="0"/>
                </a:sysClr>
              </a:solidFill>
              <a:ln w="19050" cap="flat" cmpd="sng" algn="ctr">
                <a:solidFill>
                  <a:sysClr val="windowText" lastClr="000000"/>
                </a:solidFill>
                <a:prstDash val="solid"/>
                <a:miter lim="800000"/>
              </a:ln>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endParaRPr kumimoji="0" lang="nl-NL" sz="218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52" name="Cube 351"/>
              <p:cNvSpPr/>
              <p:nvPr/>
            </p:nvSpPr>
            <p:spPr>
              <a:xfrm flipH="1">
                <a:off x="8632992" y="1490591"/>
                <a:ext cx="328199" cy="928414"/>
              </a:xfrm>
              <a:prstGeom prst="cube">
                <a:avLst>
                  <a:gd name="adj" fmla="val 79167"/>
                </a:avLst>
              </a:prstGeom>
              <a:solidFill>
                <a:sysClr val="window" lastClr="FFFFFF">
                  <a:alpha val="0"/>
                </a:sysClr>
              </a:solidFill>
              <a:ln w="19050" cap="flat" cmpd="sng" algn="ctr">
                <a:solidFill>
                  <a:sysClr val="windowText" lastClr="000000"/>
                </a:solidFill>
                <a:prstDash val="solid"/>
                <a:miter lim="800000"/>
              </a:ln>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endParaRPr kumimoji="0" lang="nl-NL" sz="218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cxnSp>
            <p:nvCxnSpPr>
              <p:cNvPr id="353" name="Straight Arrow Connector 352"/>
              <p:cNvCxnSpPr/>
              <p:nvPr/>
            </p:nvCxnSpPr>
            <p:spPr>
              <a:xfrm flipV="1">
                <a:off x="10753937" y="1749454"/>
                <a:ext cx="447136" cy="625175"/>
              </a:xfrm>
              <a:prstGeom prst="straightConnector1">
                <a:avLst/>
              </a:prstGeom>
              <a:noFill/>
              <a:ln w="19050" cap="flat" cmpd="sng" algn="ctr">
                <a:solidFill>
                  <a:srgbClr val="4472C4"/>
                </a:solidFill>
                <a:prstDash val="solid"/>
                <a:miter lim="800000"/>
                <a:tailEnd type="triangle"/>
              </a:ln>
              <a:effectLst/>
            </p:spPr>
          </p:cxnSp>
          <p:cxnSp>
            <p:nvCxnSpPr>
              <p:cNvPr id="354" name="Straight Arrow Connector 353"/>
              <p:cNvCxnSpPr/>
              <p:nvPr/>
            </p:nvCxnSpPr>
            <p:spPr>
              <a:xfrm>
                <a:off x="10758291" y="1749097"/>
                <a:ext cx="434547" cy="669908"/>
              </a:xfrm>
              <a:prstGeom prst="straightConnector1">
                <a:avLst/>
              </a:prstGeom>
              <a:noFill/>
              <a:ln w="19050" cap="flat" cmpd="sng" algn="ctr">
                <a:solidFill>
                  <a:srgbClr val="4472C4"/>
                </a:solidFill>
                <a:prstDash val="solid"/>
                <a:miter lim="800000"/>
                <a:tailEnd type="triangle"/>
              </a:ln>
              <a:effectLst/>
            </p:spPr>
          </p:cxnSp>
          <p:sp>
            <p:nvSpPr>
              <p:cNvPr id="355" name="Cube 354"/>
              <p:cNvSpPr/>
              <p:nvPr/>
            </p:nvSpPr>
            <p:spPr>
              <a:xfrm flipH="1">
                <a:off x="8362142" y="1490591"/>
                <a:ext cx="328199" cy="928414"/>
              </a:xfrm>
              <a:prstGeom prst="cube">
                <a:avLst>
                  <a:gd name="adj" fmla="val 79167"/>
                </a:avLst>
              </a:prstGeom>
              <a:solidFill>
                <a:sysClr val="window" lastClr="FFFFFF">
                  <a:alpha val="0"/>
                </a:sysClr>
              </a:solidFill>
              <a:ln w="19050" cap="flat" cmpd="sng" algn="ctr">
                <a:solidFill>
                  <a:sysClr val="windowText" lastClr="000000"/>
                </a:solidFill>
                <a:prstDash val="solid"/>
                <a:miter lim="800000"/>
              </a:ln>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endParaRPr kumimoji="0" lang="nl-NL" sz="218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cxnSp>
            <p:nvCxnSpPr>
              <p:cNvPr id="356" name="Straight Arrow Connector 355"/>
              <p:cNvCxnSpPr/>
              <p:nvPr/>
            </p:nvCxnSpPr>
            <p:spPr>
              <a:xfrm>
                <a:off x="11454050" y="1749442"/>
                <a:ext cx="375129" cy="625176"/>
              </a:xfrm>
              <a:prstGeom prst="straightConnector1">
                <a:avLst/>
              </a:prstGeom>
              <a:noFill/>
              <a:ln w="19050" cap="flat" cmpd="sng" algn="ctr">
                <a:solidFill>
                  <a:srgbClr val="4472C4"/>
                </a:solidFill>
                <a:prstDash val="solid"/>
                <a:miter lim="800000"/>
                <a:tailEnd type="triangle"/>
              </a:ln>
              <a:effectLst/>
            </p:spPr>
          </p:cxnSp>
          <p:sp>
            <p:nvSpPr>
              <p:cNvPr id="357" name="TextBox 356"/>
              <p:cNvSpPr txBox="1"/>
              <p:nvPr/>
            </p:nvSpPr>
            <p:spPr>
              <a:xfrm>
                <a:off x="8512733" y="2351091"/>
                <a:ext cx="304892" cy="290401"/>
              </a:xfrm>
              <a:prstGeom prst="rect">
                <a:avLst/>
              </a:prstGeom>
              <a:noFill/>
            </p:spPr>
            <p:txBody>
              <a:bodyPr wrap="squar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287" b="0" i="0" u="none" strike="noStrike" kern="0" cap="none" spc="0" normalizeH="0" baseline="0" noProof="0" dirty="0" smtClean="0">
                    <a:ln>
                      <a:noFill/>
                    </a:ln>
                    <a:solidFill>
                      <a:prstClr val="black"/>
                    </a:solidFill>
                    <a:effectLst/>
                    <a:uLnTx/>
                    <a:uFillTx/>
                  </a:rPr>
                  <a:t>s</a:t>
                </a:r>
                <a:r>
                  <a:rPr kumimoji="0" lang="en-US" sz="1287" b="0" i="0" u="none" strike="noStrike" kern="0" cap="none" spc="0" normalizeH="0" baseline="-25000" noProof="0" dirty="0" smtClean="0">
                    <a:ln>
                      <a:noFill/>
                    </a:ln>
                    <a:solidFill>
                      <a:prstClr val="black"/>
                    </a:solidFill>
                    <a:effectLst/>
                    <a:uLnTx/>
                    <a:uFillTx/>
                  </a:rPr>
                  <a:t>1</a:t>
                </a:r>
              </a:p>
            </p:txBody>
          </p:sp>
          <p:sp>
            <p:nvSpPr>
              <p:cNvPr id="358" name="TextBox 357"/>
              <p:cNvSpPr txBox="1"/>
              <p:nvPr/>
            </p:nvSpPr>
            <p:spPr>
              <a:xfrm>
                <a:off x="8668656" y="2359183"/>
                <a:ext cx="304892" cy="290401"/>
              </a:xfrm>
              <a:prstGeom prst="rect">
                <a:avLst/>
              </a:prstGeom>
              <a:noFill/>
            </p:spPr>
            <p:txBody>
              <a:bodyPr wrap="squar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287" b="0" i="0" u="none" strike="noStrike" kern="0" cap="none" spc="0" normalizeH="0" baseline="0" noProof="0" dirty="0" smtClean="0">
                    <a:ln>
                      <a:noFill/>
                    </a:ln>
                    <a:solidFill>
                      <a:prstClr val="black"/>
                    </a:solidFill>
                    <a:effectLst/>
                    <a:uLnTx/>
                    <a:uFillTx/>
                  </a:rPr>
                  <a:t>s</a:t>
                </a:r>
                <a:r>
                  <a:rPr kumimoji="0" lang="en-US" sz="1287" b="0" i="0" u="none" strike="noStrike" kern="0" cap="none" spc="0" normalizeH="0" baseline="-25000" noProof="0" dirty="0" smtClean="0">
                    <a:ln>
                      <a:noFill/>
                    </a:ln>
                    <a:solidFill>
                      <a:prstClr val="black"/>
                    </a:solidFill>
                    <a:effectLst/>
                    <a:uLnTx/>
                    <a:uFillTx/>
                  </a:rPr>
                  <a:t>2</a:t>
                </a:r>
              </a:p>
            </p:txBody>
          </p:sp>
          <p:sp>
            <p:nvSpPr>
              <p:cNvPr id="359" name="TextBox 358"/>
              <p:cNvSpPr txBox="1"/>
              <p:nvPr/>
            </p:nvSpPr>
            <p:spPr>
              <a:xfrm>
                <a:off x="8816429" y="2363780"/>
                <a:ext cx="304892" cy="290401"/>
              </a:xfrm>
              <a:prstGeom prst="rect">
                <a:avLst/>
              </a:prstGeom>
              <a:noFill/>
            </p:spPr>
            <p:txBody>
              <a:bodyPr wrap="squar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287" b="0" i="0" u="none" strike="noStrike" kern="0" cap="none" spc="0" normalizeH="0" baseline="0" noProof="0" dirty="0" smtClean="0">
                    <a:ln>
                      <a:noFill/>
                    </a:ln>
                    <a:solidFill>
                      <a:prstClr val="black"/>
                    </a:solidFill>
                    <a:effectLst/>
                    <a:uLnTx/>
                    <a:uFillTx/>
                  </a:rPr>
                  <a:t>s</a:t>
                </a:r>
                <a:r>
                  <a:rPr kumimoji="0" lang="en-US" sz="1287" b="0" i="0" u="none" strike="noStrike" kern="0" cap="none" spc="0" normalizeH="0" baseline="-25000" noProof="0" dirty="0" smtClean="0">
                    <a:ln>
                      <a:noFill/>
                    </a:ln>
                    <a:solidFill>
                      <a:prstClr val="black"/>
                    </a:solidFill>
                    <a:effectLst/>
                    <a:uLnTx/>
                    <a:uFillTx/>
                  </a:rPr>
                  <a:t>3</a:t>
                </a:r>
              </a:p>
            </p:txBody>
          </p:sp>
          <p:sp>
            <p:nvSpPr>
              <p:cNvPr id="360" name="Rounded Rectangle 359"/>
              <p:cNvSpPr/>
              <p:nvPr/>
            </p:nvSpPr>
            <p:spPr>
              <a:xfrm>
                <a:off x="9158603" y="1711442"/>
                <a:ext cx="1628305" cy="669085"/>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panose="020F0502020204030204"/>
                    <a:ea typeface="+mn-ea"/>
                    <a:cs typeface="+mn-cs"/>
                  </a:rPr>
                  <a:t>Convolutional </a:t>
                </a:r>
              </a:p>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panose="020F0502020204030204"/>
                    <a:ea typeface="+mn-ea"/>
                    <a:cs typeface="+mn-cs"/>
                  </a:rPr>
                  <a:t>Layers</a:t>
                </a:r>
                <a:endParaRPr kumimoji="0" lang="nl-NL" sz="1800"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61" name="Rectangle 360"/>
              <p:cNvSpPr/>
              <p:nvPr/>
            </p:nvSpPr>
            <p:spPr>
              <a:xfrm>
                <a:off x="11206951" y="1749109"/>
                <a:ext cx="238125" cy="669563"/>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vert="vert270"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300</a:t>
                </a:r>
                <a:endParaRPr kumimoji="0" lang="nl-NL"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362" name="Straight Arrow Connector 361"/>
              <p:cNvCxnSpPr>
                <a:endCxn id="360" idx="1"/>
              </p:cNvCxnSpPr>
              <p:nvPr/>
            </p:nvCxnSpPr>
            <p:spPr>
              <a:xfrm flipV="1">
                <a:off x="8958450" y="2045973"/>
                <a:ext cx="200142" cy="4204"/>
              </a:xfrm>
              <a:prstGeom prst="straightConnector1">
                <a:avLst/>
              </a:prstGeom>
              <a:noFill/>
              <a:ln w="19050" cap="flat" cmpd="sng" algn="ctr">
                <a:solidFill>
                  <a:srgbClr val="4472C4"/>
                </a:solidFill>
                <a:prstDash val="solid"/>
                <a:miter lim="800000"/>
                <a:tailEnd type="triangle"/>
              </a:ln>
              <a:effectLst/>
            </p:spPr>
          </p:cxnSp>
          <p:sp>
            <p:nvSpPr>
              <p:cNvPr id="363" name="Rectangle 362"/>
              <p:cNvSpPr/>
              <p:nvPr/>
            </p:nvSpPr>
            <p:spPr>
              <a:xfrm>
                <a:off x="11832418" y="1840311"/>
                <a:ext cx="218966" cy="543043"/>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vert="vert270"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200</a:t>
                </a:r>
                <a:endParaRPr kumimoji="0" lang="nl-NL"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64" name="Rectangle 363"/>
              <p:cNvSpPr/>
              <p:nvPr/>
            </p:nvSpPr>
            <p:spPr>
              <a:xfrm>
                <a:off x="12269848" y="1995473"/>
                <a:ext cx="188360" cy="210206"/>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vert="vert270"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2</a:t>
                </a:r>
                <a:endParaRPr kumimoji="0" lang="nl-NL"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365" name="Straight Arrow Connector 364"/>
              <p:cNvCxnSpPr/>
              <p:nvPr/>
            </p:nvCxnSpPr>
            <p:spPr>
              <a:xfrm>
                <a:off x="12053663" y="1840314"/>
                <a:ext cx="191835" cy="376623"/>
              </a:xfrm>
              <a:prstGeom prst="straightConnector1">
                <a:avLst/>
              </a:prstGeom>
              <a:noFill/>
              <a:ln w="19050" cap="flat" cmpd="sng" algn="ctr">
                <a:solidFill>
                  <a:srgbClr val="4472C4"/>
                </a:solidFill>
                <a:prstDash val="solid"/>
                <a:miter lim="800000"/>
                <a:tailEnd type="triangle"/>
              </a:ln>
              <a:effectLst/>
            </p:spPr>
          </p:cxnSp>
          <p:cxnSp>
            <p:nvCxnSpPr>
              <p:cNvPr id="366" name="Straight Arrow Connector 365"/>
              <p:cNvCxnSpPr/>
              <p:nvPr/>
            </p:nvCxnSpPr>
            <p:spPr>
              <a:xfrm flipV="1">
                <a:off x="12061169" y="2003793"/>
                <a:ext cx="185198" cy="376616"/>
              </a:xfrm>
              <a:prstGeom prst="straightConnector1">
                <a:avLst/>
              </a:prstGeom>
              <a:noFill/>
              <a:ln w="19050" cap="flat" cmpd="sng" algn="ctr">
                <a:solidFill>
                  <a:srgbClr val="4472C4"/>
                </a:solidFill>
                <a:prstDash val="solid"/>
                <a:miter lim="800000"/>
                <a:tailEnd type="triangle"/>
              </a:ln>
              <a:effectLst/>
            </p:spPr>
          </p:cxnSp>
          <p:sp>
            <p:nvSpPr>
              <p:cNvPr id="367" name="TextBox 366"/>
              <p:cNvSpPr txBox="1"/>
              <p:nvPr/>
            </p:nvSpPr>
            <p:spPr>
              <a:xfrm>
                <a:off x="12438779" y="1514335"/>
                <a:ext cx="977237" cy="400110"/>
              </a:xfrm>
              <a:prstGeom prst="rect">
                <a:avLst/>
              </a:prstGeom>
              <a:noFill/>
            </p:spPr>
            <p:txBody>
              <a:bodyPr wrap="squar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5B9BD5"/>
                    </a:solidFill>
                    <a:effectLst/>
                    <a:uLnTx/>
                    <a:uFillTx/>
                  </a:rPr>
                  <a:t>MSEF:</a:t>
                </a:r>
                <a:endParaRPr kumimoji="0" lang="nl-NL" sz="1800" b="1" i="0" u="none" strike="noStrike" kern="0" cap="none" spc="0" normalizeH="0" baseline="-25000" noProof="0" dirty="0" smtClean="0">
                  <a:ln>
                    <a:noFill/>
                  </a:ln>
                  <a:solidFill>
                    <a:srgbClr val="5B9BD5"/>
                  </a:solidFill>
                  <a:effectLst/>
                  <a:uLnTx/>
                  <a:uFillTx/>
                </a:endParaRPr>
              </a:p>
            </p:txBody>
          </p:sp>
          <p:cxnSp>
            <p:nvCxnSpPr>
              <p:cNvPr id="368" name="Straight Arrow Connector 367"/>
              <p:cNvCxnSpPr/>
              <p:nvPr/>
            </p:nvCxnSpPr>
            <p:spPr>
              <a:xfrm flipV="1">
                <a:off x="11457871" y="1851711"/>
                <a:ext cx="364762" cy="573469"/>
              </a:xfrm>
              <a:prstGeom prst="straightConnector1">
                <a:avLst/>
              </a:prstGeom>
              <a:noFill/>
              <a:ln w="19050" cap="flat" cmpd="sng" algn="ctr">
                <a:solidFill>
                  <a:srgbClr val="4472C4"/>
                </a:solidFill>
                <a:prstDash val="solid"/>
                <a:miter lim="800000"/>
                <a:tailEnd type="triangle"/>
              </a:ln>
              <a:effectLst/>
            </p:spPr>
          </p:cxnSp>
        </p:grpSp>
        <p:grpSp>
          <p:nvGrpSpPr>
            <p:cNvPr id="316" name="Group 315"/>
            <p:cNvGrpSpPr/>
            <p:nvPr/>
          </p:nvGrpSpPr>
          <p:grpSpPr>
            <a:xfrm>
              <a:off x="8146198" y="2601718"/>
              <a:ext cx="5490590" cy="2456152"/>
              <a:chOff x="8146198" y="4074262"/>
              <a:chExt cx="5490590" cy="2456152"/>
            </a:xfrm>
          </p:grpSpPr>
          <p:cxnSp>
            <p:nvCxnSpPr>
              <p:cNvPr id="317" name="Straight Arrow Connector 316"/>
              <p:cNvCxnSpPr/>
              <p:nvPr/>
            </p:nvCxnSpPr>
            <p:spPr>
              <a:xfrm flipV="1">
                <a:off x="12476122" y="5403991"/>
                <a:ext cx="177056" cy="2"/>
              </a:xfrm>
              <a:prstGeom prst="straightConnector1">
                <a:avLst/>
              </a:prstGeom>
              <a:noFill/>
              <a:ln w="19050" cap="flat" cmpd="sng" algn="ctr">
                <a:solidFill>
                  <a:srgbClr val="4472C4"/>
                </a:solidFill>
                <a:prstDash val="solid"/>
                <a:miter lim="800000"/>
                <a:tailEnd type="triangle"/>
              </a:ln>
              <a:effectLst/>
            </p:spPr>
          </p:cxnSp>
          <p:sp>
            <p:nvSpPr>
              <p:cNvPr id="318" name="Rounded Rectangle 317"/>
              <p:cNvSpPr/>
              <p:nvPr/>
            </p:nvSpPr>
            <p:spPr>
              <a:xfrm>
                <a:off x="12653178" y="5257200"/>
                <a:ext cx="785104" cy="293586"/>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1287" b="1" i="0" u="none" strike="noStrike" kern="0" cap="none" spc="0" normalizeH="0" baseline="0" noProof="0" dirty="0" err="1" smtClean="0">
                    <a:ln>
                      <a:noFill/>
                    </a:ln>
                    <a:solidFill>
                      <a:prstClr val="white"/>
                    </a:solidFill>
                    <a:effectLst/>
                    <a:uLnTx/>
                    <a:uFillTx/>
                    <a:latin typeface="Calibri" panose="020F0502020204030204"/>
                    <a:ea typeface="+mn-ea"/>
                    <a:cs typeface="+mn-cs"/>
                  </a:rPr>
                  <a:t>Softmax</a:t>
                </a:r>
                <a:endParaRPr kumimoji="0" lang="nl-NL" sz="1287"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319" name="Straight Arrow Connector 318"/>
              <p:cNvCxnSpPr/>
              <p:nvPr/>
            </p:nvCxnSpPr>
            <p:spPr>
              <a:xfrm flipV="1">
                <a:off x="13459732" y="5405613"/>
                <a:ext cx="177056" cy="3"/>
              </a:xfrm>
              <a:prstGeom prst="straightConnector1">
                <a:avLst/>
              </a:prstGeom>
              <a:noFill/>
              <a:ln w="19050" cap="flat" cmpd="sng" algn="ctr">
                <a:solidFill>
                  <a:srgbClr val="4472C4"/>
                </a:solidFill>
                <a:prstDash val="solid"/>
                <a:miter lim="800000"/>
                <a:tailEnd type="triangle"/>
              </a:ln>
              <a:effectLst/>
            </p:spPr>
          </p:cxnSp>
          <p:sp>
            <p:nvSpPr>
              <p:cNvPr id="320" name="Rectangle 319"/>
              <p:cNvSpPr/>
              <p:nvPr/>
            </p:nvSpPr>
            <p:spPr>
              <a:xfrm>
                <a:off x="11211004" y="4305234"/>
                <a:ext cx="238125" cy="669563"/>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vert="vert270"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300</a:t>
                </a:r>
                <a:endParaRPr kumimoji="0" lang="nl-NL"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321" name="Straight Arrow Connector 320"/>
              <p:cNvCxnSpPr/>
              <p:nvPr/>
            </p:nvCxnSpPr>
            <p:spPr>
              <a:xfrm flipV="1">
                <a:off x="10781835" y="4305223"/>
                <a:ext cx="417308" cy="669562"/>
              </a:xfrm>
              <a:prstGeom prst="straightConnector1">
                <a:avLst/>
              </a:prstGeom>
              <a:noFill/>
              <a:ln w="19050" cap="flat" cmpd="sng" algn="ctr">
                <a:solidFill>
                  <a:srgbClr val="4472C4"/>
                </a:solidFill>
                <a:prstDash val="solid"/>
                <a:miter lim="800000"/>
                <a:tailEnd type="triangle"/>
              </a:ln>
              <a:effectLst/>
            </p:spPr>
          </p:cxnSp>
          <p:cxnSp>
            <p:nvCxnSpPr>
              <p:cNvPr id="322" name="Straight Arrow Connector 321"/>
              <p:cNvCxnSpPr/>
              <p:nvPr/>
            </p:nvCxnSpPr>
            <p:spPr>
              <a:xfrm>
                <a:off x="10798085" y="4380788"/>
                <a:ext cx="401058" cy="585274"/>
              </a:xfrm>
              <a:prstGeom prst="straightConnector1">
                <a:avLst/>
              </a:prstGeom>
              <a:noFill/>
              <a:ln w="19050" cap="flat" cmpd="sng" algn="ctr">
                <a:solidFill>
                  <a:srgbClr val="4472C4"/>
                </a:solidFill>
                <a:prstDash val="solid"/>
                <a:miter lim="800000"/>
                <a:tailEnd type="triangle"/>
              </a:ln>
              <a:effectLst/>
            </p:spPr>
          </p:cxnSp>
          <p:sp>
            <p:nvSpPr>
              <p:cNvPr id="323" name="Rectangle 322"/>
              <p:cNvSpPr/>
              <p:nvPr/>
            </p:nvSpPr>
            <p:spPr>
              <a:xfrm>
                <a:off x="11822216" y="5108717"/>
                <a:ext cx="238125" cy="590550"/>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vert="vert270"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200</a:t>
                </a:r>
                <a:endParaRPr kumimoji="0" lang="nl-NL"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324" name="Straight Arrow Connector 323"/>
              <p:cNvCxnSpPr/>
              <p:nvPr/>
            </p:nvCxnSpPr>
            <p:spPr>
              <a:xfrm>
                <a:off x="11459764" y="4311318"/>
                <a:ext cx="346190" cy="1420610"/>
              </a:xfrm>
              <a:prstGeom prst="straightConnector1">
                <a:avLst/>
              </a:prstGeom>
              <a:noFill/>
              <a:ln w="19050" cap="flat" cmpd="sng" algn="ctr">
                <a:solidFill>
                  <a:srgbClr val="4472C4"/>
                </a:solidFill>
                <a:prstDash val="solid"/>
                <a:miter lim="800000"/>
                <a:tailEnd type="triangle"/>
              </a:ln>
              <a:effectLst/>
            </p:spPr>
          </p:cxnSp>
          <p:sp>
            <p:nvSpPr>
              <p:cNvPr id="325" name="Rectangle 324"/>
              <p:cNvSpPr/>
              <p:nvPr/>
            </p:nvSpPr>
            <p:spPr>
              <a:xfrm>
                <a:off x="12270488" y="5276052"/>
                <a:ext cx="204841" cy="228599"/>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vert="vert270"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2</a:t>
                </a:r>
                <a:endParaRPr kumimoji="0" lang="nl-NL"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326" name="Straight Arrow Connector 325"/>
              <p:cNvCxnSpPr/>
              <p:nvPr/>
            </p:nvCxnSpPr>
            <p:spPr>
              <a:xfrm flipV="1">
                <a:off x="12076579" y="5280274"/>
                <a:ext cx="169180" cy="413284"/>
              </a:xfrm>
              <a:prstGeom prst="straightConnector1">
                <a:avLst/>
              </a:prstGeom>
              <a:noFill/>
              <a:ln w="19050" cap="flat" cmpd="sng" algn="ctr">
                <a:solidFill>
                  <a:srgbClr val="4472C4"/>
                </a:solidFill>
                <a:prstDash val="solid"/>
                <a:miter lim="800000"/>
                <a:tailEnd type="triangle"/>
              </a:ln>
              <a:effectLst/>
            </p:spPr>
          </p:cxnSp>
          <p:cxnSp>
            <p:nvCxnSpPr>
              <p:cNvPr id="327" name="Straight Arrow Connector 326"/>
              <p:cNvCxnSpPr/>
              <p:nvPr/>
            </p:nvCxnSpPr>
            <p:spPr>
              <a:xfrm>
                <a:off x="12076591" y="5129906"/>
                <a:ext cx="172847" cy="387443"/>
              </a:xfrm>
              <a:prstGeom prst="straightConnector1">
                <a:avLst/>
              </a:prstGeom>
              <a:noFill/>
              <a:ln w="19050" cap="flat" cmpd="sng" algn="ctr">
                <a:solidFill>
                  <a:srgbClr val="4472C4"/>
                </a:solidFill>
                <a:prstDash val="solid"/>
                <a:miter lim="800000"/>
                <a:tailEnd type="triangle"/>
              </a:ln>
              <a:effectLst/>
            </p:spPr>
          </p:cxnSp>
          <p:sp>
            <p:nvSpPr>
              <p:cNvPr id="328" name="Cube 327"/>
              <p:cNvSpPr/>
              <p:nvPr/>
            </p:nvSpPr>
            <p:spPr>
              <a:xfrm flipH="1">
                <a:off x="8444294" y="4074262"/>
                <a:ext cx="328199" cy="928414"/>
              </a:xfrm>
              <a:prstGeom prst="cube">
                <a:avLst>
                  <a:gd name="adj" fmla="val 79167"/>
                </a:avLst>
              </a:prstGeom>
              <a:solidFill>
                <a:sysClr val="window" lastClr="FFFFFF">
                  <a:alpha val="0"/>
                </a:sysClr>
              </a:solidFill>
              <a:ln w="19050" cap="flat" cmpd="sng" algn="ctr">
                <a:solidFill>
                  <a:sysClr val="windowText" lastClr="000000"/>
                </a:solidFill>
                <a:prstDash val="solid"/>
                <a:miter lim="800000"/>
              </a:ln>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endParaRPr kumimoji="0" lang="nl-NL" sz="218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29" name="Cube 328"/>
              <p:cNvSpPr/>
              <p:nvPr/>
            </p:nvSpPr>
            <p:spPr>
              <a:xfrm flipH="1">
                <a:off x="8450636" y="4838194"/>
                <a:ext cx="328199" cy="928414"/>
              </a:xfrm>
              <a:prstGeom prst="cube">
                <a:avLst>
                  <a:gd name="adj" fmla="val 79167"/>
                </a:avLst>
              </a:prstGeom>
              <a:solidFill>
                <a:sysClr val="window" lastClr="FFFFFF">
                  <a:alpha val="0"/>
                </a:sysClr>
              </a:solidFill>
              <a:ln w="19050" cap="flat" cmpd="sng" algn="ctr">
                <a:solidFill>
                  <a:sysClr val="windowText" lastClr="000000"/>
                </a:solidFill>
                <a:prstDash val="solid"/>
                <a:miter lim="800000"/>
              </a:ln>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endParaRPr kumimoji="0" lang="nl-NL" sz="218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30" name="Cube 329"/>
              <p:cNvSpPr/>
              <p:nvPr/>
            </p:nvSpPr>
            <p:spPr>
              <a:xfrm flipH="1">
                <a:off x="8447258" y="5602000"/>
                <a:ext cx="328199" cy="928414"/>
              </a:xfrm>
              <a:prstGeom prst="cube">
                <a:avLst>
                  <a:gd name="adj" fmla="val 79167"/>
                </a:avLst>
              </a:prstGeom>
              <a:solidFill>
                <a:sysClr val="window" lastClr="FFFFFF">
                  <a:alpha val="0"/>
                </a:sysClr>
              </a:solidFill>
              <a:ln w="19050" cap="flat" cmpd="sng" algn="ctr">
                <a:solidFill>
                  <a:sysClr val="windowText" lastClr="000000"/>
                </a:solidFill>
                <a:prstDash val="solid"/>
                <a:miter lim="800000"/>
              </a:ln>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endParaRPr kumimoji="0" lang="nl-NL" sz="218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31" name="Rectangle 330"/>
              <p:cNvSpPr/>
              <p:nvPr/>
            </p:nvSpPr>
            <p:spPr>
              <a:xfrm>
                <a:off x="11203137" y="5071099"/>
                <a:ext cx="238125" cy="669563"/>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vert="vert270"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300</a:t>
                </a:r>
                <a:endParaRPr kumimoji="0" lang="nl-NL"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332" name="Straight Arrow Connector 331"/>
              <p:cNvCxnSpPr/>
              <p:nvPr/>
            </p:nvCxnSpPr>
            <p:spPr>
              <a:xfrm flipV="1">
                <a:off x="10781040" y="5071089"/>
                <a:ext cx="410247" cy="646274"/>
              </a:xfrm>
              <a:prstGeom prst="straightConnector1">
                <a:avLst/>
              </a:prstGeom>
              <a:noFill/>
              <a:ln w="19050" cap="flat" cmpd="sng" algn="ctr">
                <a:solidFill>
                  <a:srgbClr val="4472C4"/>
                </a:solidFill>
                <a:prstDash val="solid"/>
                <a:miter lim="800000"/>
                <a:tailEnd type="triangle"/>
              </a:ln>
              <a:effectLst/>
            </p:spPr>
          </p:cxnSp>
          <p:cxnSp>
            <p:nvCxnSpPr>
              <p:cNvPr id="333" name="Straight Arrow Connector 332"/>
              <p:cNvCxnSpPr/>
              <p:nvPr/>
            </p:nvCxnSpPr>
            <p:spPr>
              <a:xfrm>
                <a:off x="10781847" y="5119876"/>
                <a:ext cx="409441" cy="612063"/>
              </a:xfrm>
              <a:prstGeom prst="straightConnector1">
                <a:avLst/>
              </a:prstGeom>
              <a:noFill/>
              <a:ln w="19050" cap="flat" cmpd="sng" algn="ctr">
                <a:solidFill>
                  <a:srgbClr val="4472C4"/>
                </a:solidFill>
                <a:prstDash val="solid"/>
                <a:miter lim="800000"/>
                <a:tailEnd type="triangle"/>
              </a:ln>
              <a:effectLst/>
            </p:spPr>
          </p:cxnSp>
          <p:sp>
            <p:nvSpPr>
              <p:cNvPr id="334" name="Rectangle 333"/>
              <p:cNvSpPr/>
              <p:nvPr/>
            </p:nvSpPr>
            <p:spPr>
              <a:xfrm>
                <a:off x="11211004" y="5823667"/>
                <a:ext cx="238125" cy="669563"/>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vert="vert270"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300</a:t>
                </a:r>
                <a:endParaRPr kumimoji="0" lang="nl-NL"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335" name="Straight Arrow Connector 334"/>
              <p:cNvCxnSpPr/>
              <p:nvPr/>
            </p:nvCxnSpPr>
            <p:spPr>
              <a:xfrm flipV="1">
                <a:off x="10777374" y="5823655"/>
                <a:ext cx="421781" cy="650624"/>
              </a:xfrm>
              <a:prstGeom prst="straightConnector1">
                <a:avLst/>
              </a:prstGeom>
              <a:noFill/>
              <a:ln w="19050" cap="flat" cmpd="sng" algn="ctr">
                <a:solidFill>
                  <a:srgbClr val="4472C4"/>
                </a:solidFill>
                <a:prstDash val="solid"/>
                <a:miter lim="800000"/>
                <a:tailEnd type="triangle"/>
              </a:ln>
              <a:effectLst/>
            </p:spPr>
          </p:cxnSp>
          <p:cxnSp>
            <p:nvCxnSpPr>
              <p:cNvPr id="336" name="Straight Arrow Connector 335"/>
              <p:cNvCxnSpPr/>
              <p:nvPr/>
            </p:nvCxnSpPr>
            <p:spPr>
              <a:xfrm>
                <a:off x="10781029" y="5823654"/>
                <a:ext cx="418114" cy="660840"/>
              </a:xfrm>
              <a:prstGeom prst="straightConnector1">
                <a:avLst/>
              </a:prstGeom>
              <a:noFill/>
              <a:ln w="19050" cap="flat" cmpd="sng" algn="ctr">
                <a:solidFill>
                  <a:srgbClr val="4472C4"/>
                </a:solidFill>
                <a:prstDash val="solid"/>
                <a:miter lim="800000"/>
                <a:tailEnd type="triangle"/>
              </a:ln>
              <a:effectLst/>
            </p:spPr>
          </p:cxnSp>
          <p:sp>
            <p:nvSpPr>
              <p:cNvPr id="337" name="Rounded Rectangle 336"/>
              <p:cNvSpPr/>
              <p:nvPr/>
            </p:nvSpPr>
            <p:spPr>
              <a:xfrm>
                <a:off x="9169792" y="5805207"/>
                <a:ext cx="1628305" cy="669085"/>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panose="020F0502020204030204"/>
                    <a:ea typeface="+mn-ea"/>
                    <a:cs typeface="+mn-cs"/>
                  </a:rPr>
                  <a:t>Convolutional </a:t>
                </a:r>
              </a:p>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panose="020F0502020204030204"/>
                    <a:ea typeface="+mn-ea"/>
                    <a:cs typeface="+mn-cs"/>
                  </a:rPr>
                  <a:t>Layers</a:t>
                </a:r>
                <a:endParaRPr kumimoji="0" lang="nl-NL" sz="1800"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38" name="Rounded Rectangle 337"/>
              <p:cNvSpPr/>
              <p:nvPr/>
            </p:nvSpPr>
            <p:spPr>
              <a:xfrm>
                <a:off x="9177703" y="5063075"/>
                <a:ext cx="1628305" cy="669085"/>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panose="020F0502020204030204"/>
                    <a:ea typeface="+mn-ea"/>
                    <a:cs typeface="+mn-cs"/>
                  </a:rPr>
                  <a:t>Convolutional </a:t>
                </a:r>
              </a:p>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panose="020F0502020204030204"/>
                    <a:ea typeface="+mn-ea"/>
                    <a:cs typeface="+mn-cs"/>
                  </a:rPr>
                  <a:t>Layers</a:t>
                </a:r>
                <a:endParaRPr kumimoji="0" lang="nl-NL" sz="1800"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39" name="Rounded Rectangle 338"/>
              <p:cNvSpPr/>
              <p:nvPr/>
            </p:nvSpPr>
            <p:spPr>
              <a:xfrm>
                <a:off x="9183861" y="4310697"/>
                <a:ext cx="1628305" cy="669085"/>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panose="020F0502020204030204"/>
                    <a:ea typeface="+mn-ea"/>
                    <a:cs typeface="+mn-cs"/>
                  </a:rPr>
                  <a:t>Convolutional </a:t>
                </a:r>
              </a:p>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panose="020F0502020204030204"/>
                    <a:ea typeface="+mn-ea"/>
                    <a:cs typeface="+mn-cs"/>
                  </a:rPr>
                  <a:t>Layers</a:t>
                </a:r>
                <a:endParaRPr kumimoji="0" lang="nl-NL" sz="1800"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340" name="Straight Arrow Connector 339"/>
              <p:cNvCxnSpPr/>
              <p:nvPr/>
            </p:nvCxnSpPr>
            <p:spPr>
              <a:xfrm flipV="1">
                <a:off x="8760707" y="4620854"/>
                <a:ext cx="422388" cy="6614"/>
              </a:xfrm>
              <a:prstGeom prst="straightConnector1">
                <a:avLst/>
              </a:prstGeom>
              <a:noFill/>
              <a:ln w="19050" cap="flat" cmpd="sng" algn="ctr">
                <a:solidFill>
                  <a:srgbClr val="4472C4"/>
                </a:solidFill>
                <a:prstDash val="solid"/>
                <a:miter lim="800000"/>
                <a:tailEnd type="triangle"/>
              </a:ln>
              <a:effectLst/>
            </p:spPr>
          </p:cxnSp>
          <p:cxnSp>
            <p:nvCxnSpPr>
              <p:cNvPr id="341" name="Straight Arrow Connector 340"/>
              <p:cNvCxnSpPr/>
              <p:nvPr/>
            </p:nvCxnSpPr>
            <p:spPr>
              <a:xfrm flipV="1">
                <a:off x="8758034" y="5415367"/>
                <a:ext cx="422388" cy="6614"/>
              </a:xfrm>
              <a:prstGeom prst="straightConnector1">
                <a:avLst/>
              </a:prstGeom>
              <a:noFill/>
              <a:ln w="19050" cap="flat" cmpd="sng" algn="ctr">
                <a:solidFill>
                  <a:srgbClr val="4472C4"/>
                </a:solidFill>
                <a:prstDash val="solid"/>
                <a:miter lim="800000"/>
                <a:tailEnd type="triangle"/>
              </a:ln>
              <a:effectLst/>
            </p:spPr>
          </p:cxnSp>
          <p:cxnSp>
            <p:nvCxnSpPr>
              <p:cNvPr id="342" name="Straight Arrow Connector 341"/>
              <p:cNvCxnSpPr/>
              <p:nvPr/>
            </p:nvCxnSpPr>
            <p:spPr>
              <a:xfrm flipV="1">
                <a:off x="8757589" y="6149696"/>
                <a:ext cx="422388" cy="6614"/>
              </a:xfrm>
              <a:prstGeom prst="straightConnector1">
                <a:avLst/>
              </a:prstGeom>
              <a:noFill/>
              <a:ln w="19050" cap="flat" cmpd="sng" algn="ctr">
                <a:solidFill>
                  <a:srgbClr val="4472C4"/>
                </a:solidFill>
                <a:prstDash val="solid"/>
                <a:miter lim="800000"/>
                <a:tailEnd type="triangle"/>
              </a:ln>
              <a:effectLst/>
            </p:spPr>
          </p:cxnSp>
          <p:sp>
            <p:nvSpPr>
              <p:cNvPr id="343" name="TextBox 342"/>
              <p:cNvSpPr txBox="1"/>
              <p:nvPr/>
            </p:nvSpPr>
            <p:spPr>
              <a:xfrm>
                <a:off x="8154818" y="5759440"/>
                <a:ext cx="348172" cy="33855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S</a:t>
                </a:r>
                <a:r>
                  <a:rPr kumimoji="0" lang="en-US" sz="1600" b="0" i="0" u="none" strike="noStrike" kern="0" cap="none" spc="0" normalizeH="0" baseline="-25000" noProof="0" dirty="0" smtClean="0">
                    <a:ln>
                      <a:noFill/>
                    </a:ln>
                    <a:solidFill>
                      <a:prstClr val="black"/>
                    </a:solidFill>
                    <a:effectLst/>
                    <a:uLnTx/>
                    <a:uFillTx/>
                  </a:rPr>
                  <a:t>3</a:t>
                </a:r>
                <a:endParaRPr kumimoji="0" lang="nl-NL" sz="2400" b="0" i="0" u="none" strike="noStrike" kern="0" cap="none" spc="0" normalizeH="0" baseline="-25000" noProof="0" dirty="0" smtClean="0">
                  <a:ln>
                    <a:noFill/>
                  </a:ln>
                  <a:solidFill>
                    <a:prstClr val="black"/>
                  </a:solidFill>
                  <a:effectLst/>
                  <a:uLnTx/>
                  <a:uFillTx/>
                </a:endParaRPr>
              </a:p>
            </p:txBody>
          </p:sp>
          <p:sp>
            <p:nvSpPr>
              <p:cNvPr id="344" name="TextBox 343"/>
              <p:cNvSpPr txBox="1"/>
              <p:nvPr/>
            </p:nvSpPr>
            <p:spPr>
              <a:xfrm>
                <a:off x="8146198" y="5041725"/>
                <a:ext cx="348172" cy="33855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S</a:t>
                </a:r>
                <a:r>
                  <a:rPr kumimoji="0" lang="en-US" sz="1600" b="0" i="0" u="none" strike="noStrike" kern="0" cap="none" spc="0" normalizeH="0" baseline="-25000" noProof="0" dirty="0" smtClean="0">
                    <a:ln>
                      <a:noFill/>
                    </a:ln>
                    <a:solidFill>
                      <a:prstClr val="black"/>
                    </a:solidFill>
                    <a:effectLst/>
                    <a:uLnTx/>
                    <a:uFillTx/>
                  </a:rPr>
                  <a:t>2</a:t>
                </a:r>
                <a:endParaRPr kumimoji="0" lang="nl-NL" sz="2400" b="0" i="0" u="none" strike="noStrike" kern="0" cap="none" spc="0" normalizeH="0" baseline="-25000" noProof="0" dirty="0" smtClean="0">
                  <a:ln>
                    <a:noFill/>
                  </a:ln>
                  <a:solidFill>
                    <a:prstClr val="black"/>
                  </a:solidFill>
                  <a:effectLst/>
                  <a:uLnTx/>
                  <a:uFillTx/>
                </a:endParaRPr>
              </a:p>
            </p:txBody>
          </p:sp>
          <p:sp>
            <p:nvSpPr>
              <p:cNvPr id="345" name="TextBox 344"/>
              <p:cNvSpPr txBox="1"/>
              <p:nvPr/>
            </p:nvSpPr>
            <p:spPr>
              <a:xfrm>
                <a:off x="8164560" y="4243629"/>
                <a:ext cx="348172" cy="33855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S</a:t>
                </a:r>
                <a:r>
                  <a:rPr kumimoji="0" lang="en-US" sz="1600" b="0" i="0" u="none" strike="noStrike" kern="0" cap="none" spc="0" normalizeH="0" baseline="-25000" noProof="0" dirty="0" smtClean="0">
                    <a:ln>
                      <a:noFill/>
                    </a:ln>
                    <a:solidFill>
                      <a:prstClr val="black"/>
                    </a:solidFill>
                    <a:effectLst/>
                    <a:uLnTx/>
                    <a:uFillTx/>
                  </a:rPr>
                  <a:t>1</a:t>
                </a:r>
                <a:endParaRPr kumimoji="0" lang="nl-NL" sz="1042" b="0" i="0" u="none" strike="noStrike" kern="0" cap="none" spc="0" normalizeH="0" baseline="-25000" noProof="0" dirty="0" smtClean="0">
                  <a:ln>
                    <a:noFill/>
                  </a:ln>
                  <a:solidFill>
                    <a:prstClr val="black"/>
                  </a:solidFill>
                  <a:effectLst/>
                  <a:uLnTx/>
                  <a:uFillTx/>
                </a:endParaRPr>
              </a:p>
            </p:txBody>
          </p:sp>
          <p:sp>
            <p:nvSpPr>
              <p:cNvPr id="346" name="TextBox 345"/>
              <p:cNvSpPr txBox="1"/>
              <p:nvPr/>
            </p:nvSpPr>
            <p:spPr>
              <a:xfrm>
                <a:off x="12463928" y="4805388"/>
                <a:ext cx="977237" cy="400110"/>
              </a:xfrm>
              <a:prstGeom prst="rect">
                <a:avLst/>
              </a:prstGeom>
              <a:noFill/>
            </p:spPr>
            <p:txBody>
              <a:bodyPr wrap="squar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5B9BD5"/>
                    </a:solidFill>
                    <a:effectLst/>
                    <a:uLnTx/>
                    <a:uFillTx/>
                  </a:rPr>
                  <a:t>MSLF:</a:t>
                </a:r>
                <a:endParaRPr kumimoji="0" lang="nl-NL" sz="1800" b="1" i="0" u="none" strike="noStrike" kern="0" cap="none" spc="0" normalizeH="0" baseline="-25000" noProof="0" dirty="0" smtClean="0">
                  <a:ln>
                    <a:noFill/>
                  </a:ln>
                  <a:solidFill>
                    <a:srgbClr val="5B9BD5"/>
                  </a:solidFill>
                  <a:effectLst/>
                  <a:uLnTx/>
                  <a:uFillTx/>
                </a:endParaRPr>
              </a:p>
            </p:txBody>
          </p:sp>
          <p:cxnSp>
            <p:nvCxnSpPr>
              <p:cNvPr id="347" name="Straight Arrow Connector 346"/>
              <p:cNvCxnSpPr/>
              <p:nvPr/>
            </p:nvCxnSpPr>
            <p:spPr>
              <a:xfrm flipV="1">
                <a:off x="11464417" y="5117453"/>
                <a:ext cx="351607" cy="1384367"/>
              </a:xfrm>
              <a:prstGeom prst="straightConnector1">
                <a:avLst/>
              </a:prstGeom>
              <a:noFill/>
              <a:ln w="19050" cap="flat" cmpd="sng" algn="ctr">
                <a:solidFill>
                  <a:srgbClr val="4472C4"/>
                </a:solidFill>
                <a:prstDash val="solid"/>
                <a:miter lim="800000"/>
                <a:tailEnd type="triangle"/>
              </a:ln>
              <a:effectLst/>
            </p:spPr>
          </p:cxnSp>
        </p:grpSp>
      </p:grpSp>
      <p:cxnSp>
        <p:nvCxnSpPr>
          <p:cNvPr id="385" name="Straight Connector 384"/>
          <p:cNvCxnSpPr/>
          <p:nvPr/>
        </p:nvCxnSpPr>
        <p:spPr>
          <a:xfrm flipH="1" flipV="1">
            <a:off x="6586184" y="2113346"/>
            <a:ext cx="1875400" cy="521790"/>
          </a:xfrm>
          <a:prstGeom prst="line">
            <a:avLst/>
          </a:prstGeom>
          <a:gradFill>
            <a:gsLst>
              <a:gs pos="0">
                <a:srgbClr val="5B9BD5">
                  <a:lumMod val="5000"/>
                  <a:lumOff val="95000"/>
                  <a:alpha val="73000"/>
                </a:srgbClr>
              </a:gs>
              <a:gs pos="100000">
                <a:srgbClr val="5B9BD5">
                  <a:lumMod val="20000"/>
                  <a:lumOff val="80000"/>
                </a:srgbClr>
              </a:gs>
            </a:gsLst>
            <a:path path="circle">
              <a:fillToRect t="100000" r="100000"/>
            </a:path>
          </a:gradFill>
          <a:ln w="28575" cap="flat" cmpd="sng" algn="ctr">
            <a:solidFill>
              <a:srgbClr val="5B9BD5">
                <a:shade val="50000"/>
              </a:srgbClr>
            </a:solidFill>
            <a:prstDash val="sysDash"/>
            <a:miter lim="800000"/>
          </a:ln>
          <a:effectLst/>
        </p:spPr>
      </p:cxnSp>
      <p:cxnSp>
        <p:nvCxnSpPr>
          <p:cNvPr id="386" name="Straight Connector 385"/>
          <p:cNvCxnSpPr/>
          <p:nvPr/>
        </p:nvCxnSpPr>
        <p:spPr>
          <a:xfrm flipH="1">
            <a:off x="6682557" y="3276009"/>
            <a:ext cx="1758289" cy="2212600"/>
          </a:xfrm>
          <a:prstGeom prst="line">
            <a:avLst/>
          </a:prstGeom>
          <a:gradFill>
            <a:gsLst>
              <a:gs pos="0">
                <a:srgbClr val="5B9BD5">
                  <a:lumMod val="5000"/>
                  <a:lumOff val="95000"/>
                  <a:alpha val="73000"/>
                </a:srgbClr>
              </a:gs>
              <a:gs pos="100000">
                <a:srgbClr val="5B9BD5">
                  <a:lumMod val="20000"/>
                  <a:lumOff val="80000"/>
                </a:srgbClr>
              </a:gs>
            </a:gsLst>
            <a:path path="circle">
              <a:fillToRect t="100000" r="100000"/>
            </a:path>
          </a:gradFill>
          <a:ln w="28575" cap="flat" cmpd="sng" algn="ctr">
            <a:solidFill>
              <a:srgbClr val="5B9BD5">
                <a:shade val="50000"/>
              </a:srgbClr>
            </a:solidFill>
            <a:prstDash val="sysDash"/>
            <a:miter lim="800000"/>
          </a:ln>
          <a:effectLst/>
        </p:spPr>
      </p:cxnSp>
    </p:spTree>
    <p:extLst>
      <p:ext uri="{BB962C8B-B14F-4D97-AF65-F5344CB8AC3E}">
        <p14:creationId xmlns:p14="http://schemas.microsoft.com/office/powerpoint/2010/main" val="2498684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783000" y="833289"/>
            <a:ext cx="12150000" cy="800100"/>
          </a:xfrm>
        </p:spPr>
        <p:txBody>
          <a:bodyPr/>
          <a:lstStyle/>
          <a:p>
            <a:r>
              <a:rPr lang="en-US" sz="4000" dirty="0" smtClean="0"/>
              <a:t>Results</a:t>
            </a:r>
            <a:endParaRPr lang="nl-NL" sz="3200" dirty="0"/>
          </a:p>
        </p:txBody>
      </p:sp>
      <p:pic>
        <p:nvPicPr>
          <p:cNvPr id="4" name="Picture 3"/>
          <p:cNvPicPr>
            <a:picLocks noChangeAspect="1"/>
          </p:cNvPicPr>
          <p:nvPr/>
        </p:nvPicPr>
        <p:blipFill>
          <a:blip r:embed="rId3"/>
          <a:stretch>
            <a:fillRect/>
          </a:stretch>
        </p:blipFill>
        <p:spPr>
          <a:xfrm>
            <a:off x="1097360" y="4145657"/>
            <a:ext cx="4986112" cy="2408273"/>
          </a:xfrm>
          <a:prstGeom prst="rect">
            <a:avLst/>
          </a:prstGeom>
        </p:spPr>
      </p:pic>
      <p:pic>
        <p:nvPicPr>
          <p:cNvPr id="2" name="Picture 1"/>
          <p:cNvPicPr>
            <a:picLocks noChangeAspect="1"/>
          </p:cNvPicPr>
          <p:nvPr/>
        </p:nvPicPr>
        <p:blipFill>
          <a:blip r:embed="rId4"/>
          <a:stretch>
            <a:fillRect/>
          </a:stretch>
        </p:blipFill>
        <p:spPr>
          <a:xfrm>
            <a:off x="2609528" y="1481361"/>
            <a:ext cx="5184576" cy="1922502"/>
          </a:xfrm>
          <a:prstGeom prst="rect">
            <a:avLst/>
          </a:prstGeom>
        </p:spPr>
      </p:pic>
      <p:sp>
        <p:nvSpPr>
          <p:cNvPr id="7" name="TextBox 6"/>
          <p:cNvSpPr txBox="1"/>
          <p:nvPr/>
        </p:nvSpPr>
        <p:spPr>
          <a:xfrm>
            <a:off x="2753544" y="2705497"/>
            <a:ext cx="457176" cy="507831"/>
          </a:xfrm>
          <a:prstGeom prst="rect">
            <a:avLst/>
          </a:prstGeom>
          <a:noFill/>
        </p:spPr>
        <p:txBody>
          <a:bodyPr wrap="none" rtlCol="0">
            <a:spAutoFit/>
          </a:bodyPr>
          <a:lstStyle/>
          <a:p>
            <a:r>
              <a:rPr lang="nl-NL" dirty="0" smtClean="0">
                <a:solidFill>
                  <a:srgbClr val="00B050"/>
                </a:solidFill>
                <a:sym typeface="Wingdings" panose="05000000000000000000" pitchFamily="2" charset="2"/>
              </a:rPr>
              <a:t></a:t>
            </a:r>
            <a:endParaRPr lang="nl-NL" dirty="0">
              <a:solidFill>
                <a:srgbClr val="00B050"/>
              </a:solidFill>
            </a:endParaRPr>
          </a:p>
        </p:txBody>
      </p:sp>
      <p:grpSp>
        <p:nvGrpSpPr>
          <p:cNvPr id="24" name="Group 23"/>
          <p:cNvGrpSpPr/>
          <p:nvPr/>
        </p:nvGrpSpPr>
        <p:grpSpPr>
          <a:xfrm>
            <a:off x="8659899" y="1073348"/>
            <a:ext cx="2058531" cy="1363305"/>
            <a:chOff x="5523102" y="898458"/>
            <a:chExt cx="2551944" cy="1557061"/>
          </a:xfrm>
        </p:grpSpPr>
        <p:sp>
          <p:nvSpPr>
            <p:cNvPr id="25" name="Oval 24"/>
            <p:cNvSpPr/>
            <p:nvPr/>
          </p:nvSpPr>
          <p:spPr>
            <a:xfrm rot="3571753">
              <a:off x="6645399" y="1025872"/>
              <a:ext cx="1203110" cy="165618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50"/>
            </a:p>
          </p:txBody>
        </p:sp>
        <p:sp>
          <p:nvSpPr>
            <p:cNvPr id="26" name="Oval 25"/>
            <p:cNvSpPr/>
            <p:nvPr/>
          </p:nvSpPr>
          <p:spPr>
            <a:xfrm rot="18627491">
              <a:off x="5906012" y="991133"/>
              <a:ext cx="1203110" cy="1656184"/>
            </a:xfrm>
            <a:prstGeom prst="ellipse">
              <a:avLst/>
            </a:prstGeom>
            <a:solidFill>
              <a:srgbClr val="006991">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50" dirty="0"/>
            </a:p>
          </p:txBody>
        </p:sp>
        <p:sp>
          <p:nvSpPr>
            <p:cNvPr id="27" name="TextBox 26"/>
            <p:cNvSpPr txBox="1"/>
            <p:nvPr/>
          </p:nvSpPr>
          <p:spPr>
            <a:xfrm>
              <a:off x="5523102" y="915566"/>
              <a:ext cx="568501" cy="393723"/>
            </a:xfrm>
            <a:prstGeom prst="rect">
              <a:avLst/>
            </a:prstGeom>
            <a:noFill/>
          </p:spPr>
          <p:txBody>
            <a:bodyPr wrap="none" rtlCol="0">
              <a:spAutoFit/>
            </a:bodyPr>
            <a:lstStyle/>
            <a:p>
              <a:r>
                <a:rPr lang="en-US" sz="2800" dirty="0" err="1"/>
                <a:t>Seg</a:t>
              </a:r>
              <a:endParaRPr lang="nl-NL" sz="2800" dirty="0"/>
            </a:p>
          </p:txBody>
        </p:sp>
        <p:sp>
          <p:nvSpPr>
            <p:cNvPr id="28" name="TextBox 27"/>
            <p:cNvSpPr txBox="1"/>
            <p:nvPr/>
          </p:nvSpPr>
          <p:spPr>
            <a:xfrm>
              <a:off x="7319171" y="898458"/>
              <a:ext cx="537235" cy="393723"/>
            </a:xfrm>
            <a:prstGeom prst="rect">
              <a:avLst/>
            </a:prstGeom>
            <a:noFill/>
          </p:spPr>
          <p:txBody>
            <a:bodyPr wrap="none" rtlCol="0">
              <a:spAutoFit/>
            </a:bodyPr>
            <a:lstStyle/>
            <a:p>
              <a:r>
                <a:rPr lang="en-US" sz="2800" dirty="0"/>
                <a:t>Ref</a:t>
              </a:r>
              <a:endParaRPr lang="nl-NL" sz="4050" dirty="0"/>
            </a:p>
          </p:txBody>
        </p:sp>
      </p:grpSp>
      <mc:AlternateContent xmlns:mc="http://schemas.openxmlformats.org/markup-compatibility/2006" xmlns:a14="http://schemas.microsoft.com/office/drawing/2010/main">
        <mc:Choice Requires="a14">
          <p:sp>
            <p:nvSpPr>
              <p:cNvPr id="29" name="TextBox 28"/>
              <p:cNvSpPr txBox="1"/>
              <p:nvPr/>
            </p:nvSpPr>
            <p:spPr>
              <a:xfrm>
                <a:off x="10600329" y="2442612"/>
                <a:ext cx="3140743" cy="657424"/>
              </a:xfrm>
              <a:prstGeom prst="rect">
                <a:avLst/>
              </a:prstGeom>
              <a:noFill/>
            </p:spPr>
            <p:txBody>
              <a:bodyPr wrap="square" lIns="0" tIns="0" rIns="0" bIns="0" rtlCol="0">
                <a:spAutoFit/>
              </a:bodyPr>
              <a:lstStyle/>
              <a:p>
                <a:r>
                  <a:rPr lang="en-US" b="0" dirty="0" smtClean="0"/>
                  <a:t>Dice</a:t>
                </a:r>
                <a14:m>
                  <m:oMath xmlns:m="http://schemas.openxmlformats.org/officeDocument/2006/math">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2 |</m:t>
                        </m:r>
                        <m:r>
                          <a:rPr lang="en-US" b="0" i="1" smtClean="0">
                            <a:latin typeface="Cambria Math" panose="02040503050406030204" pitchFamily="18" charset="0"/>
                          </a:rPr>
                          <m:t>𝑆𝑒𝑔</m:t>
                        </m:r>
                        <m:r>
                          <a:rPr lang="en-US" b="0" i="1" smtClean="0">
                            <a:latin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𝑅𝑒𝑓</m:t>
                        </m:r>
                        <m:r>
                          <a:rPr lang="en-US" b="0" i="1" smtClean="0">
                            <a:latin typeface="Cambria Math" panose="02040503050406030204" pitchFamily="18" charset="0"/>
                            <a:ea typeface="Cambria Math" panose="02040503050406030204" pitchFamily="18" charset="0"/>
                          </a:rPr>
                          <m:t>|</m:t>
                        </m:r>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𝑆𝑒𝑔</m:t>
                            </m:r>
                          </m:e>
                        </m:d>
                        <m:r>
                          <a:rPr lang="en-US" b="0" i="1" smtClean="0">
                            <a:latin typeface="Cambria Math" panose="02040503050406030204" pitchFamily="18" charset="0"/>
                          </a:rPr>
                          <m:t>+|</m:t>
                        </m:r>
                        <m:r>
                          <a:rPr lang="en-US" b="0" i="1" smtClean="0">
                            <a:latin typeface="Cambria Math" panose="02040503050406030204" pitchFamily="18" charset="0"/>
                          </a:rPr>
                          <m:t>𝑅𝑒𝑓</m:t>
                        </m:r>
                        <m:r>
                          <a:rPr lang="en-US" b="0" i="1" smtClean="0">
                            <a:latin typeface="Cambria Math" panose="02040503050406030204" pitchFamily="18" charset="0"/>
                          </a:rPr>
                          <m:t>|</m:t>
                        </m:r>
                      </m:den>
                    </m:f>
                  </m:oMath>
                </a14:m>
                <a:endParaRPr lang="nl-NL" dirty="0"/>
              </a:p>
            </p:txBody>
          </p:sp>
        </mc:Choice>
        <mc:Fallback xmlns="">
          <p:sp>
            <p:nvSpPr>
              <p:cNvPr id="29" name="TextBox 28"/>
              <p:cNvSpPr txBox="1">
                <a:spLocks noRot="1" noChangeAspect="1" noMove="1" noResize="1" noEditPoints="1" noAdjustHandles="1" noChangeArrowheads="1" noChangeShapeType="1" noTextEdit="1"/>
              </p:cNvSpPr>
              <p:nvPr/>
            </p:nvSpPr>
            <p:spPr>
              <a:xfrm>
                <a:off x="10600329" y="2442612"/>
                <a:ext cx="3140743" cy="657424"/>
              </a:xfrm>
              <a:prstGeom prst="rect">
                <a:avLst/>
              </a:prstGeom>
              <a:blipFill rotWithShape="0">
                <a:blip r:embed="rId6"/>
                <a:stretch>
                  <a:fillRect l="-6602" b="-10185"/>
                </a:stretch>
              </a:blipFill>
            </p:spPr>
            <p:txBody>
              <a:bodyPr/>
              <a:lstStyle/>
              <a:p>
                <a:r>
                  <a:rPr lang="nl-NL">
                    <a:noFill/>
                  </a:rPr>
                  <a:t> </a:t>
                </a:r>
              </a:p>
            </p:txBody>
          </p:sp>
        </mc:Fallback>
      </mc:AlternateContent>
      <p:pic>
        <p:nvPicPr>
          <p:cNvPr id="3" name="Picture 2"/>
          <p:cNvPicPr>
            <a:picLocks noChangeAspect="1"/>
          </p:cNvPicPr>
          <p:nvPr/>
        </p:nvPicPr>
        <p:blipFill>
          <a:blip r:embed="rId7"/>
          <a:stretch>
            <a:fillRect/>
          </a:stretch>
        </p:blipFill>
        <p:spPr>
          <a:xfrm>
            <a:off x="7002016" y="3713609"/>
            <a:ext cx="5616624" cy="2824641"/>
          </a:xfrm>
          <a:prstGeom prst="rect">
            <a:avLst/>
          </a:prstGeom>
        </p:spPr>
      </p:pic>
      <p:sp>
        <p:nvSpPr>
          <p:cNvPr id="8" name="Rounded Rectangle 7"/>
          <p:cNvSpPr/>
          <p:nvPr/>
        </p:nvSpPr>
        <p:spPr>
          <a:xfrm>
            <a:off x="10314384" y="5014578"/>
            <a:ext cx="830983" cy="1435335"/>
          </a:xfrm>
          <a:prstGeom prst="roundRect">
            <a:avLst>
              <a:gd name="adj" fmla="val 829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1003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p:cNvSpPr txBox="1"/>
          <p:nvPr/>
        </p:nvSpPr>
        <p:spPr>
          <a:xfrm>
            <a:off x="1387667" y="6148616"/>
            <a:ext cx="963725" cy="507831"/>
          </a:xfrm>
          <a:prstGeom prst="rect">
            <a:avLst/>
          </a:prstGeom>
          <a:noFill/>
        </p:spPr>
        <p:txBody>
          <a:bodyPr wrap="none" rtlCol="0">
            <a:spAutoFit/>
          </a:bodyPr>
          <a:lstStyle/>
          <a:p>
            <a:r>
              <a:rPr lang="en-US" dirty="0" smtClean="0">
                <a:solidFill>
                  <a:schemeClr val="bg1"/>
                </a:solidFill>
              </a:rPr>
              <a:t>FLAIR</a:t>
            </a:r>
            <a:endParaRPr lang="nl-NL" dirty="0">
              <a:solidFill>
                <a:schemeClr val="bg1"/>
              </a:solidFill>
            </a:endParaRPr>
          </a:p>
        </p:txBody>
      </p:sp>
      <p:sp>
        <p:nvSpPr>
          <p:cNvPr id="9" name="TextBox 8"/>
          <p:cNvSpPr txBox="1"/>
          <p:nvPr/>
        </p:nvSpPr>
        <p:spPr>
          <a:xfrm>
            <a:off x="4517018" y="6148614"/>
            <a:ext cx="1350370" cy="507831"/>
          </a:xfrm>
          <a:prstGeom prst="rect">
            <a:avLst/>
          </a:prstGeom>
          <a:noFill/>
        </p:spPr>
        <p:txBody>
          <a:bodyPr wrap="none" rtlCol="0">
            <a:spAutoFit/>
          </a:bodyPr>
          <a:lstStyle/>
          <a:p>
            <a:r>
              <a:rPr lang="en-US" dirty="0" smtClean="0">
                <a:solidFill>
                  <a:schemeClr val="bg1"/>
                </a:solidFill>
              </a:rPr>
              <a:t>Reader1</a:t>
            </a:r>
            <a:endParaRPr lang="nl-NL" dirty="0">
              <a:solidFill>
                <a:schemeClr val="bg1"/>
              </a:solidFill>
            </a:endParaRPr>
          </a:p>
        </p:txBody>
      </p:sp>
      <p:sp>
        <p:nvSpPr>
          <p:cNvPr id="10" name="TextBox 9"/>
          <p:cNvSpPr txBox="1"/>
          <p:nvPr/>
        </p:nvSpPr>
        <p:spPr>
          <a:xfrm>
            <a:off x="7979725" y="6148614"/>
            <a:ext cx="1350370" cy="507831"/>
          </a:xfrm>
          <a:prstGeom prst="rect">
            <a:avLst/>
          </a:prstGeom>
          <a:noFill/>
        </p:spPr>
        <p:txBody>
          <a:bodyPr wrap="none" rtlCol="0">
            <a:spAutoFit/>
          </a:bodyPr>
          <a:lstStyle/>
          <a:p>
            <a:r>
              <a:rPr lang="en-US" dirty="0" smtClean="0">
                <a:solidFill>
                  <a:schemeClr val="bg1"/>
                </a:solidFill>
              </a:rPr>
              <a:t>Reader2</a:t>
            </a:r>
            <a:endParaRPr lang="nl-NL" dirty="0">
              <a:solidFill>
                <a:schemeClr val="bg1"/>
              </a:solidFill>
            </a:endParaRPr>
          </a:p>
        </p:txBody>
      </p:sp>
      <p:sp>
        <p:nvSpPr>
          <p:cNvPr id="11" name="TextBox 10"/>
          <p:cNvSpPr txBox="1"/>
          <p:nvPr/>
        </p:nvSpPr>
        <p:spPr>
          <a:xfrm>
            <a:off x="11033846" y="6148614"/>
            <a:ext cx="1512786" cy="507831"/>
          </a:xfrm>
          <a:prstGeom prst="rect">
            <a:avLst/>
          </a:prstGeom>
          <a:noFill/>
        </p:spPr>
        <p:txBody>
          <a:bodyPr wrap="none" rtlCol="0">
            <a:spAutoFit/>
          </a:bodyPr>
          <a:lstStyle/>
          <a:p>
            <a:r>
              <a:rPr lang="en-US" dirty="0" smtClean="0">
                <a:solidFill>
                  <a:schemeClr val="bg1"/>
                </a:solidFill>
              </a:rPr>
              <a:t>Proposed</a:t>
            </a:r>
            <a:endParaRPr lang="nl-NL" dirty="0">
              <a:solidFill>
                <a:schemeClr val="bg1"/>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711357199"/>
              </p:ext>
            </p:extLst>
          </p:nvPr>
        </p:nvGraphicFramePr>
        <p:xfrm>
          <a:off x="342898" y="2633489"/>
          <a:ext cx="3111500" cy="3492500"/>
        </p:xfrm>
        <a:graphic>
          <a:graphicData uri="http://schemas.openxmlformats.org/presentationml/2006/ole">
            <mc:AlternateContent xmlns:mc="http://schemas.openxmlformats.org/markup-compatibility/2006">
              <mc:Choice xmlns:v="urn:schemas-microsoft-com:vml" Requires="v">
                <p:oleObj spid="_x0000_s7226" name="Image" r:id="rId3" imgW="3110760" imgH="3492000" progId="Photoshop.Image.11">
                  <p:embed/>
                </p:oleObj>
              </mc:Choice>
              <mc:Fallback>
                <p:oleObj name="Image" r:id="rId3" imgW="3110760" imgH="3492000" progId="Photoshop.Image.11">
                  <p:embed/>
                  <p:pic>
                    <p:nvPicPr>
                      <p:cNvPr id="0" name=""/>
                      <p:cNvPicPr/>
                      <p:nvPr/>
                    </p:nvPicPr>
                    <p:blipFill>
                      <a:blip r:embed="rId4"/>
                      <a:stretch>
                        <a:fillRect/>
                      </a:stretch>
                    </p:blipFill>
                    <p:spPr>
                      <a:xfrm>
                        <a:off x="342898" y="2633489"/>
                        <a:ext cx="3111500" cy="34925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852416794"/>
              </p:ext>
            </p:extLst>
          </p:nvPr>
        </p:nvGraphicFramePr>
        <p:xfrm>
          <a:off x="3636453" y="2633489"/>
          <a:ext cx="3111500" cy="3492500"/>
        </p:xfrm>
        <a:graphic>
          <a:graphicData uri="http://schemas.openxmlformats.org/presentationml/2006/ole">
            <mc:AlternateContent xmlns:mc="http://schemas.openxmlformats.org/markup-compatibility/2006">
              <mc:Choice xmlns:v="urn:schemas-microsoft-com:vml" Requires="v">
                <p:oleObj spid="_x0000_s7227" name="Image" r:id="rId5" imgW="3110760" imgH="3492000" progId="Photoshop.Image.11">
                  <p:embed/>
                </p:oleObj>
              </mc:Choice>
              <mc:Fallback>
                <p:oleObj name="Image" r:id="rId5" imgW="3110760" imgH="3492000" progId="Photoshop.Image.11">
                  <p:embed/>
                  <p:pic>
                    <p:nvPicPr>
                      <p:cNvPr id="0" name=""/>
                      <p:cNvPicPr/>
                      <p:nvPr/>
                    </p:nvPicPr>
                    <p:blipFill>
                      <a:blip r:embed="rId6"/>
                      <a:stretch>
                        <a:fillRect/>
                      </a:stretch>
                    </p:blipFill>
                    <p:spPr>
                      <a:xfrm>
                        <a:off x="3636453" y="2633489"/>
                        <a:ext cx="3111500" cy="34925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600808271"/>
              </p:ext>
            </p:extLst>
          </p:nvPr>
        </p:nvGraphicFramePr>
        <p:xfrm>
          <a:off x="6930008" y="2633489"/>
          <a:ext cx="3111500" cy="3492500"/>
        </p:xfrm>
        <a:graphic>
          <a:graphicData uri="http://schemas.openxmlformats.org/presentationml/2006/ole">
            <mc:AlternateContent xmlns:mc="http://schemas.openxmlformats.org/markup-compatibility/2006">
              <mc:Choice xmlns:v="urn:schemas-microsoft-com:vml" Requires="v">
                <p:oleObj spid="_x0000_s7228" name="Image" r:id="rId7" imgW="3110760" imgH="3492000" progId="Photoshop.Image.11">
                  <p:embed/>
                </p:oleObj>
              </mc:Choice>
              <mc:Fallback>
                <p:oleObj name="Image" r:id="rId7" imgW="3110760" imgH="3492000" progId="Photoshop.Image.11">
                  <p:embed/>
                  <p:pic>
                    <p:nvPicPr>
                      <p:cNvPr id="0" name=""/>
                      <p:cNvPicPr/>
                      <p:nvPr/>
                    </p:nvPicPr>
                    <p:blipFill>
                      <a:blip r:embed="rId8"/>
                      <a:stretch>
                        <a:fillRect/>
                      </a:stretch>
                    </p:blipFill>
                    <p:spPr>
                      <a:xfrm>
                        <a:off x="6930008" y="2633489"/>
                        <a:ext cx="3111500" cy="34925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42291795"/>
              </p:ext>
            </p:extLst>
          </p:nvPr>
        </p:nvGraphicFramePr>
        <p:xfrm>
          <a:off x="10322891" y="2633489"/>
          <a:ext cx="3111500" cy="3492500"/>
        </p:xfrm>
        <a:graphic>
          <a:graphicData uri="http://schemas.openxmlformats.org/presentationml/2006/ole">
            <mc:AlternateContent xmlns:mc="http://schemas.openxmlformats.org/markup-compatibility/2006">
              <mc:Choice xmlns:v="urn:schemas-microsoft-com:vml" Requires="v">
                <p:oleObj spid="_x0000_s7229" name="Image" r:id="rId9" imgW="3110760" imgH="3492000" progId="Photoshop.Image.11">
                  <p:embed/>
                </p:oleObj>
              </mc:Choice>
              <mc:Fallback>
                <p:oleObj name="Image" r:id="rId9" imgW="3110760" imgH="3492000" progId="Photoshop.Image.11">
                  <p:embed/>
                  <p:pic>
                    <p:nvPicPr>
                      <p:cNvPr id="0" name=""/>
                      <p:cNvPicPr/>
                      <p:nvPr/>
                    </p:nvPicPr>
                    <p:blipFill>
                      <a:blip r:embed="rId10"/>
                      <a:stretch>
                        <a:fillRect/>
                      </a:stretch>
                    </p:blipFill>
                    <p:spPr>
                      <a:xfrm>
                        <a:off x="10322891" y="2633489"/>
                        <a:ext cx="3111500" cy="3492500"/>
                      </a:xfrm>
                      <a:prstGeom prst="rect">
                        <a:avLst/>
                      </a:prstGeom>
                    </p:spPr>
                  </p:pic>
                </p:oleObj>
              </mc:Fallback>
            </mc:AlternateContent>
          </a:graphicData>
        </a:graphic>
      </p:graphicFrame>
      <p:sp>
        <p:nvSpPr>
          <p:cNvPr id="16" name="Titel 8"/>
          <p:cNvSpPr txBox="1">
            <a:spLocks/>
          </p:cNvSpPr>
          <p:nvPr/>
        </p:nvSpPr>
        <p:spPr>
          <a:xfrm>
            <a:off x="783000" y="833289"/>
            <a:ext cx="12150000" cy="800100"/>
          </a:xfrm>
          <a:prstGeom prst="rect">
            <a:avLst/>
          </a:prstGeom>
        </p:spPr>
        <p:txBody>
          <a:bodyPr vert="horz" lIns="0" tIns="0" rIns="0" bIns="0" rtlCol="0" anchor="ctr">
            <a:noAutofit/>
          </a:bodyPr>
          <a:lstStyle>
            <a:lvl1pPr algn="l" defTabSz="1371600" rtl="0" eaLnBrk="1" latinLnBrk="0" hangingPunct="1">
              <a:lnSpc>
                <a:spcPts val="6300"/>
              </a:lnSpc>
              <a:spcBef>
                <a:spcPct val="0"/>
              </a:spcBef>
              <a:buNone/>
              <a:defRPr sz="6000" b="1" kern="1200">
                <a:solidFill>
                  <a:schemeClr val="tx2"/>
                </a:solidFill>
                <a:latin typeface="+mj-lt"/>
                <a:ea typeface="+mj-ea"/>
                <a:cs typeface="+mj-cs"/>
              </a:defRPr>
            </a:lvl1pPr>
          </a:lstStyle>
          <a:p>
            <a:r>
              <a:rPr lang="en-US" sz="4000" dirty="0" smtClean="0"/>
              <a:t>Qualitative Results</a:t>
            </a:r>
            <a:endParaRPr lang="nl-NL" sz="3200" dirty="0"/>
          </a:p>
        </p:txBody>
      </p:sp>
    </p:spTree>
    <p:extLst>
      <p:ext uri="{BB962C8B-B14F-4D97-AF65-F5344CB8AC3E}">
        <p14:creationId xmlns:p14="http://schemas.microsoft.com/office/powerpoint/2010/main" val="1935074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543618889"/>
              </p:ext>
            </p:extLst>
          </p:nvPr>
        </p:nvGraphicFramePr>
        <p:xfrm>
          <a:off x="377280" y="2489473"/>
          <a:ext cx="2984500" cy="3606800"/>
        </p:xfrm>
        <a:graphic>
          <a:graphicData uri="http://schemas.openxmlformats.org/presentationml/2006/ole">
            <mc:AlternateContent xmlns:mc="http://schemas.openxmlformats.org/markup-compatibility/2006">
              <mc:Choice xmlns:v="urn:schemas-microsoft-com:vml" Requires="v">
                <p:oleObj spid="_x0000_s6214" name="Image" r:id="rId4" imgW="2984040" imgH="3606120" progId="Photoshop.Image.11">
                  <p:embed/>
                </p:oleObj>
              </mc:Choice>
              <mc:Fallback>
                <p:oleObj name="Image" r:id="rId4" imgW="2984040" imgH="3606120" progId="Photoshop.Image.11">
                  <p:embed/>
                  <p:pic>
                    <p:nvPicPr>
                      <p:cNvPr id="0" name=""/>
                      <p:cNvPicPr/>
                      <p:nvPr/>
                    </p:nvPicPr>
                    <p:blipFill>
                      <a:blip r:embed="rId5"/>
                      <a:stretch>
                        <a:fillRect/>
                      </a:stretch>
                    </p:blipFill>
                    <p:spPr>
                      <a:xfrm>
                        <a:off x="377280" y="2489473"/>
                        <a:ext cx="2984500" cy="36068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753869180"/>
              </p:ext>
            </p:extLst>
          </p:nvPr>
        </p:nvGraphicFramePr>
        <p:xfrm>
          <a:off x="10386392" y="2489473"/>
          <a:ext cx="2984500" cy="3606800"/>
        </p:xfrm>
        <a:graphic>
          <a:graphicData uri="http://schemas.openxmlformats.org/presentationml/2006/ole">
            <mc:AlternateContent xmlns:mc="http://schemas.openxmlformats.org/markup-compatibility/2006">
              <mc:Choice xmlns:v="urn:schemas-microsoft-com:vml" Requires="v">
                <p:oleObj spid="_x0000_s6215" name="Image" r:id="rId6" imgW="2984040" imgH="3606120" progId="Photoshop.Image.11">
                  <p:embed/>
                </p:oleObj>
              </mc:Choice>
              <mc:Fallback>
                <p:oleObj name="Image" r:id="rId6" imgW="2984040" imgH="3606120" progId="Photoshop.Image.11">
                  <p:embed/>
                  <p:pic>
                    <p:nvPicPr>
                      <p:cNvPr id="0" name=""/>
                      <p:cNvPicPr/>
                      <p:nvPr/>
                    </p:nvPicPr>
                    <p:blipFill>
                      <a:blip r:embed="rId7"/>
                      <a:stretch>
                        <a:fillRect/>
                      </a:stretch>
                    </p:blipFill>
                    <p:spPr>
                      <a:xfrm>
                        <a:off x="10386392" y="2489473"/>
                        <a:ext cx="2984500" cy="36068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40680809"/>
              </p:ext>
            </p:extLst>
          </p:nvPr>
        </p:nvGraphicFramePr>
        <p:xfrm>
          <a:off x="3689648" y="2489473"/>
          <a:ext cx="2984500" cy="3606800"/>
        </p:xfrm>
        <a:graphic>
          <a:graphicData uri="http://schemas.openxmlformats.org/presentationml/2006/ole">
            <mc:AlternateContent xmlns:mc="http://schemas.openxmlformats.org/markup-compatibility/2006">
              <mc:Choice xmlns:v="urn:schemas-microsoft-com:vml" Requires="v">
                <p:oleObj spid="_x0000_s6216" name="Image" r:id="rId8" imgW="2984040" imgH="3606120" progId="Photoshop.Image.11">
                  <p:embed/>
                </p:oleObj>
              </mc:Choice>
              <mc:Fallback>
                <p:oleObj name="Image" r:id="rId8" imgW="2984040" imgH="3606120" progId="Photoshop.Image.11">
                  <p:embed/>
                  <p:pic>
                    <p:nvPicPr>
                      <p:cNvPr id="0" name=""/>
                      <p:cNvPicPr/>
                      <p:nvPr/>
                    </p:nvPicPr>
                    <p:blipFill>
                      <a:blip r:embed="rId9"/>
                      <a:stretch>
                        <a:fillRect/>
                      </a:stretch>
                    </p:blipFill>
                    <p:spPr>
                      <a:xfrm>
                        <a:off x="3689648" y="2489473"/>
                        <a:ext cx="2984500" cy="36068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84311110"/>
              </p:ext>
            </p:extLst>
          </p:nvPr>
        </p:nvGraphicFramePr>
        <p:xfrm>
          <a:off x="7103730" y="2541816"/>
          <a:ext cx="2984500" cy="3606800"/>
        </p:xfrm>
        <a:graphic>
          <a:graphicData uri="http://schemas.openxmlformats.org/presentationml/2006/ole">
            <mc:AlternateContent xmlns:mc="http://schemas.openxmlformats.org/markup-compatibility/2006">
              <mc:Choice xmlns:v="urn:schemas-microsoft-com:vml" Requires="v">
                <p:oleObj spid="_x0000_s6217" name="Image" r:id="rId10" imgW="2984040" imgH="3606120" progId="Photoshop.Image.11">
                  <p:embed/>
                </p:oleObj>
              </mc:Choice>
              <mc:Fallback>
                <p:oleObj name="Image" r:id="rId10" imgW="2984040" imgH="3606120" progId="Photoshop.Image.11">
                  <p:embed/>
                  <p:pic>
                    <p:nvPicPr>
                      <p:cNvPr id="0" name=""/>
                      <p:cNvPicPr/>
                      <p:nvPr/>
                    </p:nvPicPr>
                    <p:blipFill>
                      <a:blip r:embed="rId11"/>
                      <a:stretch>
                        <a:fillRect/>
                      </a:stretch>
                    </p:blipFill>
                    <p:spPr>
                      <a:xfrm>
                        <a:off x="7103730" y="2541816"/>
                        <a:ext cx="2984500" cy="3606800"/>
                      </a:xfrm>
                      <a:prstGeom prst="rect">
                        <a:avLst/>
                      </a:prstGeom>
                    </p:spPr>
                  </p:pic>
                </p:oleObj>
              </mc:Fallback>
            </mc:AlternateContent>
          </a:graphicData>
        </a:graphic>
      </p:graphicFrame>
      <p:sp>
        <p:nvSpPr>
          <p:cNvPr id="13" name="Titel 8"/>
          <p:cNvSpPr txBox="1">
            <a:spLocks/>
          </p:cNvSpPr>
          <p:nvPr/>
        </p:nvSpPr>
        <p:spPr>
          <a:xfrm>
            <a:off x="783000" y="833289"/>
            <a:ext cx="12150000" cy="800100"/>
          </a:xfrm>
          <a:prstGeom prst="rect">
            <a:avLst/>
          </a:prstGeom>
        </p:spPr>
        <p:txBody>
          <a:bodyPr vert="horz" lIns="0" tIns="0" rIns="0" bIns="0" rtlCol="0" anchor="ctr">
            <a:noAutofit/>
          </a:bodyPr>
          <a:lstStyle>
            <a:lvl1pPr algn="l" defTabSz="1371600" rtl="0" eaLnBrk="1" latinLnBrk="0" hangingPunct="1">
              <a:lnSpc>
                <a:spcPts val="6300"/>
              </a:lnSpc>
              <a:spcBef>
                <a:spcPct val="0"/>
              </a:spcBef>
              <a:buNone/>
              <a:defRPr sz="6000" b="1" kern="1200">
                <a:solidFill>
                  <a:schemeClr val="tx2"/>
                </a:solidFill>
                <a:latin typeface="+mj-lt"/>
                <a:ea typeface="+mj-ea"/>
                <a:cs typeface="+mj-cs"/>
              </a:defRPr>
            </a:lvl1pPr>
          </a:lstStyle>
          <a:p>
            <a:r>
              <a:rPr lang="en-US" sz="4000" dirty="0" smtClean="0"/>
              <a:t>Qualitative Results</a:t>
            </a:r>
            <a:endParaRPr lang="nl-NL" sz="3200" dirty="0"/>
          </a:p>
        </p:txBody>
      </p:sp>
      <p:sp>
        <p:nvSpPr>
          <p:cNvPr id="12" name="TextBox 11"/>
          <p:cNvSpPr txBox="1"/>
          <p:nvPr/>
        </p:nvSpPr>
        <p:spPr>
          <a:xfrm>
            <a:off x="1387667" y="6148616"/>
            <a:ext cx="963725" cy="507831"/>
          </a:xfrm>
          <a:prstGeom prst="rect">
            <a:avLst/>
          </a:prstGeom>
          <a:noFill/>
        </p:spPr>
        <p:txBody>
          <a:bodyPr wrap="none" rtlCol="0">
            <a:spAutoFit/>
          </a:bodyPr>
          <a:lstStyle/>
          <a:p>
            <a:r>
              <a:rPr lang="en-US" dirty="0" smtClean="0">
                <a:solidFill>
                  <a:schemeClr val="bg1"/>
                </a:solidFill>
              </a:rPr>
              <a:t>FLAIR</a:t>
            </a:r>
            <a:endParaRPr lang="nl-NL" dirty="0">
              <a:solidFill>
                <a:schemeClr val="bg1"/>
              </a:solidFill>
            </a:endParaRPr>
          </a:p>
        </p:txBody>
      </p:sp>
      <p:sp>
        <p:nvSpPr>
          <p:cNvPr id="14" name="TextBox 13"/>
          <p:cNvSpPr txBox="1"/>
          <p:nvPr/>
        </p:nvSpPr>
        <p:spPr>
          <a:xfrm>
            <a:off x="4517018" y="6148614"/>
            <a:ext cx="1350370" cy="507831"/>
          </a:xfrm>
          <a:prstGeom prst="rect">
            <a:avLst/>
          </a:prstGeom>
          <a:noFill/>
        </p:spPr>
        <p:txBody>
          <a:bodyPr wrap="none" rtlCol="0">
            <a:spAutoFit/>
          </a:bodyPr>
          <a:lstStyle/>
          <a:p>
            <a:r>
              <a:rPr lang="en-US" dirty="0" smtClean="0">
                <a:solidFill>
                  <a:schemeClr val="bg1"/>
                </a:solidFill>
              </a:rPr>
              <a:t>Reader1</a:t>
            </a:r>
            <a:endParaRPr lang="nl-NL" dirty="0">
              <a:solidFill>
                <a:schemeClr val="bg1"/>
              </a:solidFill>
            </a:endParaRPr>
          </a:p>
        </p:txBody>
      </p:sp>
      <p:sp>
        <p:nvSpPr>
          <p:cNvPr id="15" name="TextBox 14"/>
          <p:cNvSpPr txBox="1"/>
          <p:nvPr/>
        </p:nvSpPr>
        <p:spPr>
          <a:xfrm>
            <a:off x="7979725" y="6148614"/>
            <a:ext cx="1350370" cy="507831"/>
          </a:xfrm>
          <a:prstGeom prst="rect">
            <a:avLst/>
          </a:prstGeom>
          <a:noFill/>
        </p:spPr>
        <p:txBody>
          <a:bodyPr wrap="none" rtlCol="0">
            <a:spAutoFit/>
          </a:bodyPr>
          <a:lstStyle/>
          <a:p>
            <a:r>
              <a:rPr lang="en-US" dirty="0" smtClean="0">
                <a:solidFill>
                  <a:schemeClr val="bg1"/>
                </a:solidFill>
              </a:rPr>
              <a:t>Reader2</a:t>
            </a:r>
            <a:endParaRPr lang="nl-NL" dirty="0">
              <a:solidFill>
                <a:schemeClr val="bg1"/>
              </a:solidFill>
            </a:endParaRPr>
          </a:p>
        </p:txBody>
      </p:sp>
      <p:sp>
        <p:nvSpPr>
          <p:cNvPr id="16" name="TextBox 15"/>
          <p:cNvSpPr txBox="1"/>
          <p:nvPr/>
        </p:nvSpPr>
        <p:spPr>
          <a:xfrm>
            <a:off x="11033846" y="6148614"/>
            <a:ext cx="1512786" cy="507831"/>
          </a:xfrm>
          <a:prstGeom prst="rect">
            <a:avLst/>
          </a:prstGeom>
          <a:noFill/>
        </p:spPr>
        <p:txBody>
          <a:bodyPr wrap="none" rtlCol="0">
            <a:spAutoFit/>
          </a:bodyPr>
          <a:lstStyle/>
          <a:p>
            <a:r>
              <a:rPr lang="en-US" dirty="0" smtClean="0">
                <a:solidFill>
                  <a:schemeClr val="bg1"/>
                </a:solidFill>
              </a:rPr>
              <a:t>Proposed</a:t>
            </a:r>
            <a:endParaRPr lang="nl-NL" dirty="0">
              <a:solidFill>
                <a:schemeClr val="bg1"/>
              </a:solidFill>
            </a:endParaRPr>
          </a:p>
        </p:txBody>
      </p:sp>
    </p:spTree>
    <p:extLst>
      <p:ext uri="{BB962C8B-B14F-4D97-AF65-F5344CB8AC3E}">
        <p14:creationId xmlns:p14="http://schemas.microsoft.com/office/powerpoint/2010/main" val="4046227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000" y="2273449"/>
            <a:ext cx="12150000" cy="4728948"/>
          </a:xfrm>
        </p:spPr>
        <p:txBody>
          <a:bodyPr/>
          <a:lstStyle/>
          <a:p>
            <a:r>
              <a:rPr lang="en-US" dirty="0" smtClean="0"/>
              <a:t>Advantages of non-uniform patch sampling:</a:t>
            </a:r>
          </a:p>
          <a:p>
            <a:pPr lvl="1"/>
            <a:r>
              <a:rPr lang="en-US" dirty="0" smtClean="0"/>
              <a:t>Stronger ties with natural vision</a:t>
            </a:r>
          </a:p>
          <a:p>
            <a:pPr lvl="1"/>
            <a:r>
              <a:rPr lang="en-US" dirty="0" smtClean="0"/>
              <a:t>Less hyper-parameters to tune, less complexity</a:t>
            </a:r>
          </a:p>
          <a:p>
            <a:pPr lvl="1"/>
            <a:r>
              <a:rPr lang="en-US" dirty="0" smtClean="0"/>
              <a:t>Takes less samples from the image</a:t>
            </a:r>
          </a:p>
          <a:p>
            <a:pPr lvl="1"/>
            <a:r>
              <a:rPr lang="en-US" dirty="0" smtClean="0"/>
              <a:t>Cheaper </a:t>
            </a:r>
            <a:r>
              <a:rPr lang="en-US" dirty="0"/>
              <a:t>to </a:t>
            </a:r>
            <a:r>
              <a:rPr lang="en-US" dirty="0" smtClean="0"/>
              <a:t>compute</a:t>
            </a:r>
          </a:p>
          <a:p>
            <a:pPr lvl="1"/>
            <a:r>
              <a:rPr lang="en-US" dirty="0" smtClean="0"/>
              <a:t>Non-uniform patch sampling with a simple SS architecture can be:</a:t>
            </a:r>
          </a:p>
          <a:p>
            <a:pPr lvl="2"/>
            <a:r>
              <a:rPr lang="en-US" dirty="0" smtClean="0"/>
              <a:t>Significantly better than uniformly sampled SS and MSEF</a:t>
            </a:r>
          </a:p>
          <a:p>
            <a:pPr lvl="2"/>
            <a:r>
              <a:rPr lang="en-US" dirty="0" smtClean="0"/>
              <a:t>Slightly better than uniformly sampled MSLF</a:t>
            </a:r>
          </a:p>
        </p:txBody>
      </p:sp>
      <p:sp>
        <p:nvSpPr>
          <p:cNvPr id="5" name="Titel 8"/>
          <p:cNvSpPr txBox="1">
            <a:spLocks/>
          </p:cNvSpPr>
          <p:nvPr/>
        </p:nvSpPr>
        <p:spPr>
          <a:xfrm>
            <a:off x="783000" y="833289"/>
            <a:ext cx="12150000" cy="800100"/>
          </a:xfrm>
          <a:prstGeom prst="rect">
            <a:avLst/>
          </a:prstGeom>
        </p:spPr>
        <p:txBody>
          <a:bodyPr vert="horz" lIns="0" tIns="0" rIns="0" bIns="0" rtlCol="0" anchor="ctr">
            <a:noAutofit/>
          </a:bodyPr>
          <a:lstStyle>
            <a:lvl1pPr algn="l" defTabSz="1371600" rtl="0" eaLnBrk="1" latinLnBrk="0" hangingPunct="1">
              <a:lnSpc>
                <a:spcPts val="6300"/>
              </a:lnSpc>
              <a:spcBef>
                <a:spcPct val="0"/>
              </a:spcBef>
              <a:buNone/>
              <a:defRPr sz="6000" b="1" kern="1200">
                <a:solidFill>
                  <a:schemeClr val="tx2"/>
                </a:solidFill>
                <a:latin typeface="+mj-lt"/>
                <a:ea typeface="+mj-ea"/>
                <a:cs typeface="+mj-cs"/>
              </a:defRPr>
            </a:lvl1pPr>
          </a:lstStyle>
          <a:p>
            <a:r>
              <a:rPr lang="en-US" sz="4000" dirty="0" smtClean="0"/>
              <a:t>Discussion and Conclusions</a:t>
            </a:r>
            <a:endParaRPr lang="nl-NL" sz="3200" dirty="0"/>
          </a:p>
        </p:txBody>
      </p:sp>
    </p:spTree>
    <p:extLst>
      <p:ext uri="{BB962C8B-B14F-4D97-AF65-F5344CB8AC3E}">
        <p14:creationId xmlns:p14="http://schemas.microsoft.com/office/powerpoint/2010/main" val="680598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8"/>
          <p:cNvSpPr txBox="1">
            <a:spLocks/>
          </p:cNvSpPr>
          <p:nvPr/>
        </p:nvSpPr>
        <p:spPr>
          <a:xfrm>
            <a:off x="953344" y="4865737"/>
            <a:ext cx="12150000" cy="800100"/>
          </a:xfrm>
          <a:prstGeom prst="rect">
            <a:avLst/>
          </a:prstGeom>
        </p:spPr>
        <p:txBody>
          <a:bodyPr vert="horz" lIns="0" tIns="0" rIns="0" bIns="0" rtlCol="0" anchor="ctr">
            <a:noAutofit/>
          </a:bodyPr>
          <a:lstStyle>
            <a:lvl1pPr algn="l" defTabSz="1371600" rtl="0" eaLnBrk="1" latinLnBrk="0" hangingPunct="1">
              <a:lnSpc>
                <a:spcPts val="6300"/>
              </a:lnSpc>
              <a:spcBef>
                <a:spcPct val="0"/>
              </a:spcBef>
              <a:buNone/>
              <a:defRPr sz="6000" b="1" kern="1200">
                <a:solidFill>
                  <a:schemeClr val="tx2"/>
                </a:solidFill>
                <a:latin typeface="+mj-lt"/>
                <a:ea typeface="+mj-ea"/>
                <a:cs typeface="+mj-cs"/>
              </a:defRPr>
            </a:lvl1pPr>
          </a:lstStyle>
          <a:p>
            <a:r>
              <a:rPr lang="en-US" sz="4000" dirty="0" smtClean="0"/>
              <a:t>Thanks!</a:t>
            </a:r>
            <a:endParaRPr lang="nl-NL" sz="3200" dirty="0"/>
          </a:p>
        </p:txBody>
      </p:sp>
    </p:spTree>
    <p:extLst>
      <p:ext uri="{BB962C8B-B14F-4D97-AF65-F5344CB8AC3E}">
        <p14:creationId xmlns:p14="http://schemas.microsoft.com/office/powerpoint/2010/main" val="2731509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783000" y="833289"/>
            <a:ext cx="12150000" cy="800100"/>
          </a:xfrm>
        </p:spPr>
        <p:txBody>
          <a:bodyPr/>
          <a:lstStyle/>
          <a:p>
            <a:r>
              <a:rPr lang="en-US" sz="4000" dirty="0" smtClean="0"/>
              <a:t>White Matter Hyperintensities</a:t>
            </a:r>
            <a:endParaRPr lang="nl-NL" sz="4000" dirty="0"/>
          </a:p>
        </p:txBody>
      </p:sp>
      <p:sp>
        <p:nvSpPr>
          <p:cNvPr id="10" name="Tijdelijke aanduiding voor inhoud 9"/>
          <p:cNvSpPr>
            <a:spLocks noGrp="1"/>
          </p:cNvSpPr>
          <p:nvPr>
            <p:ph idx="1"/>
          </p:nvPr>
        </p:nvSpPr>
        <p:spPr>
          <a:xfrm>
            <a:off x="783000" y="1805397"/>
            <a:ext cx="7083112" cy="4728948"/>
          </a:xfrm>
        </p:spPr>
        <p:txBody>
          <a:bodyPr/>
          <a:lstStyle/>
          <a:p>
            <a:pPr marL="509588" indent="-514350">
              <a:lnSpc>
                <a:spcPct val="150000"/>
              </a:lnSpc>
            </a:pPr>
            <a:r>
              <a:rPr lang="en-US" sz="2000" dirty="0">
                <a:ea typeface="ＭＳ Ｐゴシック" charset="-128"/>
              </a:rPr>
              <a:t>Areas of </a:t>
            </a:r>
            <a:r>
              <a:rPr lang="en-US" sz="2000" dirty="0" smtClean="0">
                <a:ea typeface="ＭＳ Ｐゴシック" charset="-128"/>
              </a:rPr>
              <a:t>demyelinated cells in WM, </a:t>
            </a:r>
            <a:r>
              <a:rPr lang="en-US" sz="2000" dirty="0">
                <a:ea typeface="ＭＳ Ｐゴシック" charset="-128"/>
              </a:rPr>
              <a:t>hyperintensities in </a:t>
            </a:r>
            <a:r>
              <a:rPr lang="en-US" sz="2000" dirty="0" smtClean="0">
                <a:ea typeface="ＭＳ Ｐゴシック" charset="-128"/>
              </a:rPr>
              <a:t>FLAIR</a:t>
            </a:r>
          </a:p>
          <a:p>
            <a:pPr marL="509588" indent="-514350">
              <a:lnSpc>
                <a:spcPct val="150000"/>
              </a:lnSpc>
            </a:pPr>
            <a:r>
              <a:rPr lang="en-US" sz="2000" dirty="0" smtClean="0">
                <a:ea typeface="ＭＳ Ｐゴシック" charset="-128"/>
              </a:rPr>
              <a:t>Appear as Common finding on MR images of patients:</a:t>
            </a:r>
          </a:p>
          <a:p>
            <a:pPr marL="997743" lvl="1" indent="-514350">
              <a:lnSpc>
                <a:spcPct val="150000"/>
              </a:lnSpc>
            </a:pPr>
            <a:r>
              <a:rPr lang="en-US" sz="2000" dirty="0" smtClean="0">
                <a:ea typeface="ＭＳ Ｐゴシック" charset="-128"/>
              </a:rPr>
              <a:t>Small Vessel Disease</a:t>
            </a:r>
          </a:p>
          <a:p>
            <a:pPr marL="997743" lvl="1" indent="-514350">
              <a:lnSpc>
                <a:spcPct val="150000"/>
              </a:lnSpc>
            </a:pPr>
            <a:r>
              <a:rPr lang="en-US" sz="2000" dirty="0">
                <a:ea typeface="ＭＳ Ｐゴシック" charset="-128"/>
              </a:rPr>
              <a:t>M</a:t>
            </a:r>
            <a:r>
              <a:rPr lang="en-US" sz="2000" dirty="0" smtClean="0">
                <a:ea typeface="ＭＳ Ｐゴシック" charset="-128"/>
              </a:rPr>
              <a:t>ultiple sclerosis</a:t>
            </a:r>
          </a:p>
          <a:p>
            <a:pPr marL="997743" lvl="1" indent="-514350">
              <a:lnSpc>
                <a:spcPct val="150000"/>
              </a:lnSpc>
            </a:pPr>
            <a:r>
              <a:rPr lang="en-US" sz="2000" dirty="0">
                <a:ea typeface="ＭＳ Ｐゴシック" charset="-128"/>
              </a:rPr>
              <a:t>Alzheimer’s </a:t>
            </a:r>
            <a:r>
              <a:rPr lang="en-US" sz="2000" dirty="0" smtClean="0">
                <a:ea typeface="ＭＳ Ｐゴシック" charset="-128"/>
              </a:rPr>
              <a:t>disease</a:t>
            </a:r>
          </a:p>
          <a:p>
            <a:pPr marL="997743" lvl="1" indent="-514350">
              <a:lnSpc>
                <a:spcPct val="150000"/>
              </a:lnSpc>
            </a:pPr>
            <a:r>
              <a:rPr lang="en-US" sz="2000" dirty="0" smtClean="0">
                <a:ea typeface="ＭＳ Ｐゴシック" charset="-128"/>
              </a:rPr>
              <a:t>Stroke</a:t>
            </a:r>
          </a:p>
        </p:txBody>
      </p:sp>
      <p:pic>
        <p:nvPicPr>
          <p:cNvPr id="5" name="Picture 4"/>
          <p:cNvPicPr>
            <a:picLocks noChangeAspect="1"/>
          </p:cNvPicPr>
          <p:nvPr/>
        </p:nvPicPr>
        <p:blipFill>
          <a:blip r:embed="rId3"/>
          <a:stretch>
            <a:fillRect/>
          </a:stretch>
        </p:blipFill>
        <p:spPr>
          <a:xfrm>
            <a:off x="7521365" y="2506908"/>
            <a:ext cx="5673339" cy="34389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42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783000" y="833289"/>
            <a:ext cx="12150000" cy="800100"/>
          </a:xfrm>
        </p:spPr>
        <p:txBody>
          <a:bodyPr/>
          <a:lstStyle/>
          <a:p>
            <a:r>
              <a:rPr lang="en-US" sz="4000" dirty="0" smtClean="0"/>
              <a:t>Further discussion – An anomaly!</a:t>
            </a:r>
            <a:endParaRPr lang="nl-NL"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1044" y="1769393"/>
            <a:ext cx="3963140" cy="4896544"/>
          </a:xfrm>
          <a:prstGeom prst="rect">
            <a:avLst/>
          </a:prstGeom>
        </p:spPr>
      </p:pic>
    </p:spTree>
    <p:extLst>
      <p:ext uri="{BB962C8B-B14F-4D97-AF65-F5344CB8AC3E}">
        <p14:creationId xmlns:p14="http://schemas.microsoft.com/office/powerpoint/2010/main" val="1464023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783000" y="833289"/>
            <a:ext cx="12150000" cy="800100"/>
          </a:xfrm>
        </p:spPr>
        <p:txBody>
          <a:bodyPr/>
          <a:lstStyle/>
          <a:p>
            <a:r>
              <a:rPr lang="en-US" sz="4000" dirty="0" smtClean="0"/>
              <a:t>Further discussion – An anomaly</a:t>
            </a:r>
            <a:endParaRPr lang="nl-NL"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312" y="1769393"/>
            <a:ext cx="3963140" cy="489654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9848" y="1563303"/>
            <a:ext cx="7128792" cy="5408048"/>
          </a:xfrm>
          <a:prstGeom prst="rect">
            <a:avLst/>
          </a:prstGeom>
        </p:spPr>
      </p:pic>
    </p:spTree>
    <p:extLst>
      <p:ext uri="{BB962C8B-B14F-4D97-AF65-F5344CB8AC3E}">
        <p14:creationId xmlns:p14="http://schemas.microsoft.com/office/powerpoint/2010/main" val="2841921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783000" y="833289"/>
            <a:ext cx="12150000" cy="800100"/>
          </a:xfrm>
        </p:spPr>
        <p:txBody>
          <a:bodyPr/>
          <a:lstStyle/>
          <a:p>
            <a:r>
              <a:rPr lang="en-US" sz="4000" dirty="0" smtClean="0"/>
              <a:t>Further discussion – An anomaly</a:t>
            </a:r>
            <a:endParaRPr lang="nl-NL"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312" y="1769393"/>
            <a:ext cx="3963140" cy="489654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9808" y="1553369"/>
            <a:ext cx="7200800" cy="5462675"/>
          </a:xfrm>
          <a:prstGeom prst="rect">
            <a:avLst/>
          </a:prstGeom>
        </p:spPr>
      </p:pic>
    </p:spTree>
    <p:extLst>
      <p:ext uri="{BB962C8B-B14F-4D97-AF65-F5344CB8AC3E}">
        <p14:creationId xmlns:p14="http://schemas.microsoft.com/office/powerpoint/2010/main" val="3990941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783000" y="833289"/>
            <a:ext cx="12150000" cy="800100"/>
          </a:xfrm>
        </p:spPr>
        <p:txBody>
          <a:bodyPr/>
          <a:lstStyle/>
          <a:p>
            <a:r>
              <a:rPr lang="en-US" sz="4000" dirty="0" smtClean="0"/>
              <a:t>Training details</a:t>
            </a:r>
            <a:endParaRPr lang="nl-NL" sz="4000" dirty="0"/>
          </a:p>
        </p:txBody>
      </p:sp>
      <mc:AlternateContent xmlns:mc="http://schemas.openxmlformats.org/markup-compatibility/2006" xmlns:a14="http://schemas.microsoft.com/office/drawing/2010/main">
        <mc:Choice Requires="a14">
          <p:sp>
            <p:nvSpPr>
              <p:cNvPr id="10" name="Tijdelijke aanduiding voor inhoud 9"/>
              <p:cNvSpPr>
                <a:spLocks noGrp="1"/>
              </p:cNvSpPr>
              <p:nvPr>
                <p:ph idx="1"/>
              </p:nvPr>
            </p:nvSpPr>
            <p:spPr>
              <a:xfrm>
                <a:off x="783000" y="1805397"/>
                <a:ext cx="12150000" cy="4728948"/>
              </a:xfrm>
            </p:spPr>
            <p:txBody>
              <a:bodyPr/>
              <a:lstStyle/>
              <a:p>
                <a:pPr marL="509588" indent="-514350">
                  <a:lnSpc>
                    <a:spcPct val="150000"/>
                  </a:lnSpc>
                </a:pPr>
                <a:r>
                  <a:rPr lang="en-US" sz="2000" dirty="0" smtClean="0">
                    <a:ea typeface="ＭＳ Ｐゴシック" charset="-128"/>
                  </a:rPr>
                  <a:t>Sampling:</a:t>
                </a:r>
              </a:p>
              <a:p>
                <a:pPr marL="997743" lvl="1" indent="-514350">
                  <a:lnSpc>
                    <a:spcPct val="100000"/>
                  </a:lnSpc>
                </a:pPr>
                <a:r>
                  <a:rPr lang="en-US" sz="2000" dirty="0" smtClean="0">
                    <a:ea typeface="ＭＳ Ｐゴシック" charset="-128"/>
                  </a:rPr>
                  <a:t>Training set: </a:t>
                </a:r>
                <a:r>
                  <a:rPr lang="en-US" sz="2000" b="1" dirty="0" smtClean="0">
                    <a:ea typeface="ＭＳ Ｐゴシック" charset="-128"/>
                  </a:rPr>
                  <a:t>378</a:t>
                </a:r>
                <a:r>
                  <a:rPr lang="en-US" sz="2000" dirty="0" smtClean="0">
                    <a:ea typeface="ＭＳ Ｐゴシック" charset="-128"/>
                  </a:rPr>
                  <a:t> cases:</a:t>
                </a:r>
              </a:p>
              <a:p>
                <a:pPr marL="1481138" lvl="2" indent="-514350">
                  <a:lnSpc>
                    <a:spcPct val="100000"/>
                  </a:lnSpc>
                </a:pPr>
                <a:r>
                  <a:rPr lang="en-US" sz="2000" dirty="0" smtClean="0">
                    <a:ea typeface="ＭＳ Ｐゴシック" charset="-128"/>
                  </a:rPr>
                  <a:t>50% of positive cases</a:t>
                </a:r>
              </a:p>
              <a:p>
                <a:pPr marL="1481138" lvl="2" indent="-514350">
                  <a:lnSpc>
                    <a:spcPct val="100000"/>
                  </a:lnSpc>
                </a:pPr>
                <a:r>
                  <a:rPr lang="en-US" sz="2000" dirty="0" smtClean="0">
                    <a:ea typeface="ＭＳ Ｐゴシック" charset="-128"/>
                  </a:rPr>
                  <a:t>Equal number of negative cases</a:t>
                </a:r>
              </a:p>
              <a:p>
                <a:pPr marL="997743" lvl="1" indent="-514350">
                  <a:lnSpc>
                    <a:spcPct val="100000"/>
                  </a:lnSpc>
                </a:pPr>
                <a:r>
                  <a:rPr lang="en-US" sz="2000" dirty="0" smtClean="0">
                    <a:ea typeface="ＭＳ Ｐゴシック" charset="-128"/>
                  </a:rPr>
                  <a:t>Validation set: </a:t>
                </a:r>
                <a:r>
                  <a:rPr lang="en-US" sz="2000" b="1" dirty="0" smtClean="0">
                    <a:ea typeface="ＭＳ Ｐゴシック" charset="-128"/>
                  </a:rPr>
                  <a:t>42</a:t>
                </a:r>
                <a:r>
                  <a:rPr lang="en-US" sz="2000" dirty="0" smtClean="0">
                    <a:ea typeface="ＭＳ Ｐゴシック" charset="-128"/>
                  </a:rPr>
                  <a:t> cases.</a:t>
                </a:r>
              </a:p>
              <a:p>
                <a:pPr marL="997743" lvl="1" indent="-514350">
                  <a:lnSpc>
                    <a:spcPct val="100000"/>
                  </a:lnSpc>
                </a:pPr>
                <a:r>
                  <a:rPr lang="en-US" sz="2000" dirty="0" smtClean="0">
                    <a:ea typeface="ＭＳ Ｐゴシック" charset="-128"/>
                  </a:rPr>
                  <a:t>Independent test set: </a:t>
                </a:r>
                <a:r>
                  <a:rPr lang="en-US" sz="2000" b="1" dirty="0" smtClean="0">
                    <a:ea typeface="ＭＳ Ｐゴシック" charset="-128"/>
                  </a:rPr>
                  <a:t>46</a:t>
                </a:r>
                <a:r>
                  <a:rPr lang="en-US" sz="2000" dirty="0" smtClean="0">
                    <a:ea typeface="ＭＳ Ｐゴシック" charset="-128"/>
                  </a:rPr>
                  <a:t> cases</a:t>
                </a:r>
              </a:p>
              <a:p>
                <a:pPr marL="509588" indent="-514350">
                  <a:lnSpc>
                    <a:spcPct val="150000"/>
                  </a:lnSpc>
                </a:pPr>
                <a:r>
                  <a:rPr lang="en-US" sz="2000" dirty="0" smtClean="0">
                    <a:ea typeface="ＭＳ Ｐゴシック" charset="-128"/>
                  </a:rPr>
                  <a:t>Training Procedure:</a:t>
                </a:r>
              </a:p>
              <a:p>
                <a:pPr marL="997743" lvl="1" indent="-514350">
                  <a:lnSpc>
                    <a:spcPct val="100000"/>
                  </a:lnSpc>
                </a:pPr>
                <a:r>
                  <a:rPr lang="en-US" sz="2000" dirty="0" smtClean="0">
                    <a:ea typeface="ＭＳ Ｐゴシック" charset="-128"/>
                  </a:rPr>
                  <a:t>Stochastic gradient descent </a:t>
                </a:r>
              </a:p>
              <a:p>
                <a:pPr marL="1481138" lvl="2" indent="-514350">
                  <a:lnSpc>
                    <a:spcPct val="100000"/>
                  </a:lnSpc>
                </a:pPr>
                <a:r>
                  <a:rPr lang="en-US" sz="2000" dirty="0" smtClean="0">
                    <a:ea typeface="ＭＳ Ｐゴシック" charset="-128"/>
                  </a:rPr>
                  <a:t>Mini-batch size: </a:t>
                </a:r>
                <a:r>
                  <a:rPr lang="en-US" sz="2000" b="1" dirty="0" smtClean="0">
                    <a:ea typeface="ＭＳ Ｐゴシック" charset="-128"/>
                  </a:rPr>
                  <a:t>128</a:t>
                </a:r>
              </a:p>
              <a:p>
                <a:pPr marL="997743" lvl="1" indent="-514350">
                  <a:lnSpc>
                    <a:spcPct val="100000"/>
                  </a:lnSpc>
                </a:pPr>
                <a:r>
                  <a:rPr lang="en-US" sz="2000" b="1" dirty="0" err="1" smtClean="0">
                    <a:ea typeface="ＭＳ Ｐゴシック" charset="-128"/>
                  </a:rPr>
                  <a:t>RMSProp</a:t>
                </a:r>
                <a:r>
                  <a:rPr lang="en-US" sz="2000" dirty="0" smtClean="0">
                    <a:ea typeface="ＭＳ Ｐゴシック" charset="-128"/>
                  </a:rPr>
                  <a:t> update rule</a:t>
                </a:r>
              </a:p>
              <a:p>
                <a:pPr marL="997743" lvl="1" indent="-514350">
                  <a:lnSpc>
                    <a:spcPct val="100000"/>
                  </a:lnSpc>
                </a:pPr>
                <a:r>
                  <a:rPr lang="en-US" sz="2000" b="1" dirty="0" err="1" smtClean="0">
                    <a:ea typeface="ＭＳ Ｐゴシック" charset="-128"/>
                  </a:rPr>
                  <a:t>ReLU</a:t>
                </a:r>
                <a:r>
                  <a:rPr lang="en-US" sz="2000" dirty="0" smtClean="0">
                    <a:ea typeface="ＭＳ Ｐゴシック" charset="-128"/>
                  </a:rPr>
                  <a:t> nonlinearity</a:t>
                </a:r>
                <a:endParaRPr lang="en-US" sz="2000" dirty="0">
                  <a:ea typeface="ＭＳ Ｐゴシック" charset="-128"/>
                </a:endParaRPr>
              </a:p>
              <a:p>
                <a:pPr marL="997743" lvl="1" indent="-514350">
                  <a:lnSpc>
                    <a:spcPct val="100000"/>
                  </a:lnSpc>
                </a:pPr>
                <a:r>
                  <a:rPr lang="en-US" sz="2000" b="1" dirty="0" smtClean="0">
                    <a:ea typeface="ＭＳ Ｐゴシック" charset="-128"/>
                  </a:rPr>
                  <a:t>Xavier</a:t>
                </a:r>
                <a:r>
                  <a:rPr lang="en-US" sz="2000" dirty="0" smtClean="0">
                    <a:ea typeface="ＭＳ Ｐゴシック" charset="-128"/>
                  </a:rPr>
                  <a:t> weight initialization: </a:t>
                </a:r>
                <a14:m>
                  <m:oMath xmlns:m="http://schemas.openxmlformats.org/officeDocument/2006/math">
                    <m:r>
                      <a:rPr lang="en-US" sz="2000" b="0" i="1" smtClean="0">
                        <a:latin typeface="Cambria Math" panose="02040503050406030204" pitchFamily="18" charset="0"/>
                        <a:ea typeface="ＭＳ Ｐゴシック" charset="-128"/>
                      </a:rPr>
                      <m:t>𝑁</m:t>
                    </m:r>
                    <m:d>
                      <m:dPr>
                        <m:ctrlPr>
                          <a:rPr lang="en-US" sz="2000" b="0" i="1" smtClean="0">
                            <a:latin typeface="Cambria Math" panose="02040503050406030204" pitchFamily="18" charset="0"/>
                            <a:ea typeface="ＭＳ Ｐゴシック" charset="-128"/>
                          </a:rPr>
                        </m:ctrlPr>
                      </m:dPr>
                      <m:e>
                        <m:r>
                          <a:rPr lang="en-US" sz="2000" b="0" i="1" smtClean="0">
                            <a:latin typeface="Cambria Math" panose="02040503050406030204" pitchFamily="18" charset="0"/>
                            <a:ea typeface="ＭＳ Ｐゴシック" charset="-128"/>
                          </a:rPr>
                          <m:t>0,</m:t>
                        </m:r>
                        <m:f>
                          <m:fPr>
                            <m:ctrlPr>
                              <a:rPr lang="en-US" sz="2000" b="0" i="1" smtClean="0">
                                <a:latin typeface="Cambria Math" panose="02040503050406030204" pitchFamily="18" charset="0"/>
                                <a:ea typeface="ＭＳ Ｐゴシック" charset="-128"/>
                              </a:rPr>
                            </m:ctrlPr>
                          </m:fPr>
                          <m:num>
                            <m:r>
                              <a:rPr lang="en-US" sz="2000" b="0" i="1" smtClean="0">
                                <a:latin typeface="Cambria Math" panose="02040503050406030204" pitchFamily="18" charset="0"/>
                                <a:ea typeface="ＭＳ Ｐゴシック" charset="-128"/>
                              </a:rPr>
                              <m:t>1</m:t>
                            </m:r>
                          </m:num>
                          <m:den>
                            <m:rad>
                              <m:radPr>
                                <m:degHide m:val="on"/>
                                <m:ctrlPr>
                                  <a:rPr lang="en-US" sz="2000" b="0" i="1" smtClean="0">
                                    <a:latin typeface="Cambria Math" panose="02040503050406030204" pitchFamily="18" charset="0"/>
                                    <a:ea typeface="ＭＳ Ｐゴシック" charset="-128"/>
                                  </a:rPr>
                                </m:ctrlPr>
                              </m:radPr>
                              <m:deg/>
                              <m:e>
                                <m:r>
                                  <a:rPr lang="en-US" sz="2000" b="0" i="1" smtClean="0">
                                    <a:latin typeface="Cambria Math" panose="02040503050406030204" pitchFamily="18" charset="0"/>
                                    <a:ea typeface="ＭＳ Ｐゴシック" charset="-128"/>
                                  </a:rPr>
                                  <m:t>𝑚</m:t>
                                </m:r>
                              </m:e>
                            </m:rad>
                          </m:den>
                        </m:f>
                      </m:e>
                    </m:d>
                  </m:oMath>
                </a14:m>
                <a:endParaRPr lang="en-US" sz="2000" b="0" dirty="0" smtClean="0">
                  <a:ea typeface="ＭＳ Ｐゴシック" charset="-128"/>
                </a:endParaRPr>
              </a:p>
              <a:p>
                <a:pPr marL="997743" lvl="1" indent="-514350">
                  <a:lnSpc>
                    <a:spcPct val="100000"/>
                  </a:lnSpc>
                </a:pPr>
                <a:r>
                  <a:rPr lang="en-US" sz="2000" b="1" dirty="0" smtClean="0">
                    <a:ea typeface="ＭＳ Ｐゴシック" charset="-128"/>
                  </a:rPr>
                  <a:t>Drop-out</a:t>
                </a:r>
                <a:r>
                  <a:rPr lang="en-US" sz="2000" dirty="0" smtClean="0">
                    <a:ea typeface="ＭＳ Ｐゴシック" charset="-128"/>
                  </a:rPr>
                  <a:t> with probability of 0.3 on FC layers</a:t>
                </a:r>
                <a:endParaRPr lang="en-US" sz="2000" dirty="0">
                  <a:ea typeface="ＭＳ Ｐゴシック" charset="-128"/>
                </a:endParaRPr>
              </a:p>
            </p:txBody>
          </p:sp>
        </mc:Choice>
        <mc:Fallback xmlns="">
          <p:sp>
            <p:nvSpPr>
              <p:cNvPr id="10" name="Tijdelijke aanduiding voor inhoud 9"/>
              <p:cNvSpPr>
                <a:spLocks noGrp="1" noRot="1" noChangeAspect="1" noMove="1" noResize="1" noEditPoints="1" noAdjustHandles="1" noChangeArrowheads="1" noChangeShapeType="1" noTextEdit="1"/>
              </p:cNvSpPr>
              <p:nvPr>
                <p:ph idx="1"/>
              </p:nvPr>
            </p:nvSpPr>
            <p:spPr>
              <a:xfrm>
                <a:off x="783000" y="1805397"/>
                <a:ext cx="12150000" cy="4728948"/>
              </a:xfrm>
              <a:blipFill rotWithShape="0">
                <a:blip r:embed="rId3"/>
                <a:stretch>
                  <a:fillRect l="-1204"/>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6427088" y="2194703"/>
                <a:ext cx="1688154" cy="523220"/>
              </a:xfrm>
              <a:prstGeom prst="rect">
                <a:avLst/>
              </a:prstGeom>
              <a:noFill/>
            </p:spPr>
            <p:txBody>
              <a:bodyPr wrap="none" rtlCol="0">
                <a:spAutoFit/>
              </a:bodyPr>
              <a:lstStyle/>
              <a:p>
                <a14:m>
                  <m:oMath xmlns:m="http://schemas.openxmlformats.org/officeDocument/2006/math">
                    <m:groupChr>
                      <m:groupChrPr>
                        <m:chr m:val="⇒"/>
                        <m:vertJc m:val="bot"/>
                        <m:ctrlPr>
                          <a:rPr lang="nl-NL" sz="2800" i="1" smtClean="0">
                            <a:solidFill>
                              <a:srgbClr val="00B050"/>
                            </a:solidFill>
                            <a:latin typeface="Cambria Math" panose="02040503050406030204" pitchFamily="18" charset="0"/>
                          </a:rPr>
                        </m:ctrlPr>
                      </m:groupChrPr>
                      <m:e>
                        <m:r>
                          <m:rPr>
                            <m:brk m:alnAt="2"/>
                          </m:rPr>
                          <a:rPr lang="en-US" sz="2800" b="0" i="1" smtClean="0">
                            <a:solidFill>
                              <a:srgbClr val="00B050"/>
                            </a:solidFill>
                            <a:latin typeface="Cambria Math" panose="02040503050406030204" pitchFamily="18" charset="0"/>
                          </a:rPr>
                          <m:t> </m:t>
                        </m:r>
                      </m:e>
                    </m:groupChr>
                  </m:oMath>
                </a14:m>
                <a:r>
                  <a:rPr lang="nl-NL" sz="2800" dirty="0" smtClean="0">
                    <a:solidFill>
                      <a:srgbClr val="00B050"/>
                    </a:solidFill>
                  </a:rPr>
                  <a:t>  3.88 M</a:t>
                </a:r>
                <a:endParaRPr lang="nl-NL" sz="2800" dirty="0">
                  <a:solidFill>
                    <a:srgbClr val="00B05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427088" y="2194703"/>
                <a:ext cx="1688154" cy="523220"/>
              </a:xfrm>
              <a:prstGeom prst="rect">
                <a:avLst/>
              </a:prstGeom>
              <a:blipFill rotWithShape="0">
                <a:blip r:embed="rId4"/>
                <a:stretch>
                  <a:fillRect t="-10465" r="-6859" b="-32558"/>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427088" y="3065537"/>
                <a:ext cx="1474956" cy="523220"/>
              </a:xfrm>
              <a:prstGeom prst="rect">
                <a:avLst/>
              </a:prstGeom>
              <a:noFill/>
            </p:spPr>
            <p:txBody>
              <a:bodyPr wrap="none" rtlCol="0">
                <a:spAutoFit/>
              </a:bodyPr>
              <a:lstStyle/>
              <a:p>
                <a14:m>
                  <m:oMath xmlns:m="http://schemas.openxmlformats.org/officeDocument/2006/math">
                    <m:groupChr>
                      <m:groupChrPr>
                        <m:chr m:val="⇒"/>
                        <m:vertJc m:val="bot"/>
                        <m:ctrlPr>
                          <a:rPr lang="nl-NL" sz="2800" i="1" smtClean="0">
                            <a:solidFill>
                              <a:srgbClr val="00B050"/>
                            </a:solidFill>
                            <a:latin typeface="Cambria Math" panose="02040503050406030204" pitchFamily="18" charset="0"/>
                          </a:rPr>
                        </m:ctrlPr>
                      </m:groupChrPr>
                      <m:e>
                        <m:r>
                          <m:rPr>
                            <m:brk m:alnAt="2"/>
                          </m:rPr>
                          <a:rPr lang="en-US" sz="2800" b="0" i="1" smtClean="0">
                            <a:solidFill>
                              <a:srgbClr val="00B050"/>
                            </a:solidFill>
                            <a:latin typeface="Cambria Math" panose="02040503050406030204" pitchFamily="18" charset="0"/>
                          </a:rPr>
                          <m:t> </m:t>
                        </m:r>
                      </m:e>
                    </m:groupChr>
                  </m:oMath>
                </a14:m>
                <a:r>
                  <a:rPr lang="nl-NL" sz="2800" dirty="0" smtClean="0">
                    <a:solidFill>
                      <a:srgbClr val="00B050"/>
                    </a:solidFill>
                  </a:rPr>
                  <a:t>  430 K</a:t>
                </a:r>
                <a:endParaRPr lang="nl-NL" sz="2800" dirty="0">
                  <a:solidFill>
                    <a:srgbClr val="00B05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427088" y="3065537"/>
                <a:ext cx="1474956" cy="523220"/>
              </a:xfrm>
              <a:prstGeom prst="rect">
                <a:avLst/>
              </a:prstGeom>
              <a:blipFill rotWithShape="0">
                <a:blip r:embed="rId5"/>
                <a:stretch>
                  <a:fillRect t="-11628" r="-7851" b="-32558"/>
                </a:stretch>
              </a:blipFill>
            </p:spPr>
            <p:txBody>
              <a:bodyPr/>
              <a:lstStyle/>
              <a:p>
                <a:r>
                  <a:rPr lang="nl-NL">
                    <a:noFill/>
                  </a:rPr>
                  <a:t> </a:t>
                </a:r>
              </a:p>
            </p:txBody>
          </p:sp>
        </mc:Fallback>
      </mc:AlternateContent>
    </p:spTree>
    <p:extLst>
      <p:ext uri="{BB962C8B-B14F-4D97-AF65-F5344CB8AC3E}">
        <p14:creationId xmlns:p14="http://schemas.microsoft.com/office/powerpoint/2010/main" val="3141493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783000" y="833289"/>
            <a:ext cx="12150000" cy="800100"/>
          </a:xfrm>
        </p:spPr>
        <p:txBody>
          <a:bodyPr/>
          <a:lstStyle/>
          <a:p>
            <a:r>
              <a:rPr lang="en-US" sz="4000" dirty="0" smtClean="0"/>
              <a:t>Further discussion: Early fusion vs late fusion</a:t>
            </a:r>
            <a:endParaRPr lang="nl-NL" sz="4000" dirty="0"/>
          </a:p>
        </p:txBody>
      </p:sp>
      <p:pic>
        <p:nvPicPr>
          <p:cNvPr id="4" name="Content Placeholder 3"/>
          <p:cNvPicPr>
            <a:picLocks noGrp="1" noChangeAspect="1"/>
          </p:cNvPicPr>
          <p:nvPr>
            <p:ph idx="1"/>
          </p:nvPr>
        </p:nvPicPr>
        <p:blipFill>
          <a:blip r:embed="rId3"/>
          <a:stretch>
            <a:fillRect/>
          </a:stretch>
        </p:blipFill>
        <p:spPr>
          <a:xfrm>
            <a:off x="1295321" y="2705497"/>
            <a:ext cx="5346655" cy="1219306"/>
          </a:xfrm>
          <a:prstGeom prst="rect">
            <a:avLst/>
          </a:prstGeom>
        </p:spPr>
      </p:pic>
      <p:pic>
        <p:nvPicPr>
          <p:cNvPr id="5" name="Picture 4"/>
          <p:cNvPicPr>
            <a:picLocks noChangeAspect="1"/>
          </p:cNvPicPr>
          <p:nvPr/>
        </p:nvPicPr>
        <p:blipFill>
          <a:blip r:embed="rId4"/>
          <a:stretch>
            <a:fillRect/>
          </a:stretch>
        </p:blipFill>
        <p:spPr>
          <a:xfrm>
            <a:off x="1295321" y="4323262"/>
            <a:ext cx="5441655" cy="2381094"/>
          </a:xfrm>
          <a:prstGeom prst="rect">
            <a:avLst/>
          </a:prstGeom>
        </p:spPr>
      </p:pic>
      <p:sp>
        <p:nvSpPr>
          <p:cNvPr id="6" name="Cube 5"/>
          <p:cNvSpPr/>
          <p:nvPr/>
        </p:nvSpPr>
        <p:spPr>
          <a:xfrm flipH="1">
            <a:off x="9269440" y="2355030"/>
            <a:ext cx="1159585" cy="3280249"/>
          </a:xfrm>
          <a:prstGeom prst="cube">
            <a:avLst>
              <a:gd name="adj" fmla="val 79167"/>
            </a:avLst>
          </a:prstGeom>
          <a:solidFill>
            <a:schemeClr val="lt1">
              <a:alpha val="0"/>
            </a:schemeClr>
          </a:solidFill>
          <a:ln w="1905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nl-NL" sz="2180"/>
          </a:p>
        </p:txBody>
      </p:sp>
      <p:sp>
        <p:nvSpPr>
          <p:cNvPr id="7" name="Cube 6"/>
          <p:cNvSpPr/>
          <p:nvPr/>
        </p:nvSpPr>
        <p:spPr>
          <a:xfrm flipH="1">
            <a:off x="9594304" y="2345457"/>
            <a:ext cx="1159585" cy="3280249"/>
          </a:xfrm>
          <a:prstGeom prst="cube">
            <a:avLst>
              <a:gd name="adj" fmla="val 79167"/>
            </a:avLst>
          </a:prstGeom>
          <a:solidFill>
            <a:schemeClr val="lt1">
              <a:alpha val="0"/>
            </a:schemeClr>
          </a:solidFill>
          <a:ln w="1905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nl-NL" sz="2180" dirty="0"/>
          </a:p>
        </p:txBody>
      </p:sp>
      <p:sp>
        <p:nvSpPr>
          <p:cNvPr id="11" name="TextBox 10"/>
          <p:cNvSpPr txBox="1"/>
          <p:nvPr/>
        </p:nvSpPr>
        <p:spPr>
          <a:xfrm>
            <a:off x="9804951" y="5513809"/>
            <a:ext cx="1077237" cy="523220"/>
          </a:xfrm>
          <a:prstGeom prst="rect">
            <a:avLst/>
          </a:prstGeom>
          <a:noFill/>
        </p:spPr>
        <p:txBody>
          <a:bodyPr wrap="square" rtlCol="0">
            <a:spAutoFit/>
          </a:bodyPr>
          <a:lstStyle/>
          <a:p>
            <a:r>
              <a:rPr lang="en-US" sz="2800" dirty="0"/>
              <a:t>s</a:t>
            </a:r>
            <a:r>
              <a:rPr lang="en-US" sz="2800" baseline="-25000" dirty="0"/>
              <a:t>1</a:t>
            </a:r>
            <a:endParaRPr lang="en-US" sz="1287" baseline="-25000" dirty="0"/>
          </a:p>
        </p:txBody>
      </p:sp>
      <p:sp>
        <p:nvSpPr>
          <p:cNvPr id="12" name="TextBox 11"/>
          <p:cNvSpPr txBox="1"/>
          <p:nvPr/>
        </p:nvSpPr>
        <p:spPr>
          <a:xfrm>
            <a:off x="10173251" y="5513809"/>
            <a:ext cx="1077237" cy="954107"/>
          </a:xfrm>
          <a:prstGeom prst="rect">
            <a:avLst/>
          </a:prstGeom>
          <a:noFill/>
        </p:spPr>
        <p:txBody>
          <a:bodyPr wrap="square" rtlCol="0">
            <a:spAutoFit/>
          </a:bodyPr>
          <a:lstStyle/>
          <a:p>
            <a:r>
              <a:rPr lang="en-US" sz="2800" dirty="0"/>
              <a:t>s</a:t>
            </a:r>
            <a:r>
              <a:rPr lang="en-US" sz="2800" baseline="-25000" dirty="0" smtClean="0"/>
              <a:t>2</a:t>
            </a:r>
          </a:p>
          <a:p>
            <a:endParaRPr lang="en-US" sz="2800" dirty="0"/>
          </a:p>
        </p:txBody>
      </p:sp>
      <p:sp>
        <p:nvSpPr>
          <p:cNvPr id="13" name="TextBox 12"/>
          <p:cNvSpPr txBox="1"/>
          <p:nvPr/>
        </p:nvSpPr>
        <p:spPr>
          <a:xfrm>
            <a:off x="10533291" y="5513809"/>
            <a:ext cx="1077237" cy="523220"/>
          </a:xfrm>
          <a:prstGeom prst="rect">
            <a:avLst/>
          </a:prstGeom>
          <a:noFill/>
        </p:spPr>
        <p:txBody>
          <a:bodyPr wrap="square" rtlCol="0">
            <a:spAutoFit/>
          </a:bodyPr>
          <a:lstStyle/>
          <a:p>
            <a:r>
              <a:rPr lang="en-US" sz="2800" dirty="0" smtClean="0"/>
              <a:t>s</a:t>
            </a:r>
            <a:r>
              <a:rPr lang="en-US" sz="2800" baseline="-25000" dirty="0" smtClean="0"/>
              <a:t>3</a:t>
            </a:r>
            <a:endParaRPr lang="en-US" sz="1287" baseline="-25000" dirty="0"/>
          </a:p>
        </p:txBody>
      </p:sp>
      <p:sp>
        <p:nvSpPr>
          <p:cNvPr id="14" name="Cube 13"/>
          <p:cNvSpPr/>
          <p:nvPr/>
        </p:nvSpPr>
        <p:spPr>
          <a:xfrm flipH="1">
            <a:off x="9555480" y="3641601"/>
            <a:ext cx="1216152" cy="1152128"/>
          </a:xfrm>
          <a:prstGeom prst="cube">
            <a:avLst>
              <a:gd name="adj" fmla="val 26576"/>
            </a:avLst>
          </a:prstGeom>
          <a:solidFill>
            <a:schemeClr val="lt1">
              <a:alpha val="0"/>
            </a:schemeClr>
          </a:solidFill>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nl-NL" sz="2371"/>
          </a:p>
        </p:txBody>
      </p:sp>
      <p:sp>
        <p:nvSpPr>
          <p:cNvPr id="8" name="Cube 7"/>
          <p:cNvSpPr/>
          <p:nvPr/>
        </p:nvSpPr>
        <p:spPr>
          <a:xfrm flipH="1">
            <a:off x="8938775" y="2355030"/>
            <a:ext cx="1159585" cy="3280249"/>
          </a:xfrm>
          <a:prstGeom prst="cube">
            <a:avLst>
              <a:gd name="adj" fmla="val 79167"/>
            </a:avLst>
          </a:prstGeom>
          <a:solidFill>
            <a:schemeClr val="lt1">
              <a:alpha val="0"/>
            </a:schemeClr>
          </a:solidFill>
          <a:ln w="1905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nl-NL" sz="2180"/>
          </a:p>
        </p:txBody>
      </p:sp>
    </p:spTree>
    <p:extLst>
      <p:ext uri="{BB962C8B-B14F-4D97-AF65-F5344CB8AC3E}">
        <p14:creationId xmlns:p14="http://schemas.microsoft.com/office/powerpoint/2010/main" val="182569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12" grpId="0"/>
      <p:bldP spid="13" grpId="0"/>
      <p:bldP spid="14"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alpha val="99000"/>
          </a:schemeClr>
        </a:solidFill>
        <a:effectLst/>
      </p:bgPr>
    </p:bg>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862604629"/>
              </p:ext>
            </p:extLst>
          </p:nvPr>
        </p:nvGraphicFramePr>
        <p:xfrm>
          <a:off x="6353944" y="995511"/>
          <a:ext cx="5143500" cy="5886450"/>
        </p:xfrm>
        <a:graphic>
          <a:graphicData uri="http://schemas.openxmlformats.org/presentationml/2006/ole">
            <mc:AlternateContent xmlns:mc="http://schemas.openxmlformats.org/markup-compatibility/2006">
              <mc:Choice xmlns:v="urn:schemas-microsoft-com:vml" Requires="v">
                <p:oleObj spid="_x0000_s4346" name="Image" r:id="rId4" imgW="5144040" imgH="5887080" progId="Photoshop.Image.11">
                  <p:embed/>
                </p:oleObj>
              </mc:Choice>
              <mc:Fallback>
                <p:oleObj name="Image" r:id="rId4" imgW="5144040" imgH="5887080" progId="Photoshop.Image.11">
                  <p:embed/>
                  <p:pic>
                    <p:nvPicPr>
                      <p:cNvPr id="0" name=""/>
                      <p:cNvPicPr/>
                      <p:nvPr/>
                    </p:nvPicPr>
                    <p:blipFill>
                      <a:blip r:embed="rId5"/>
                      <a:stretch>
                        <a:fillRect/>
                      </a:stretch>
                    </p:blipFill>
                    <p:spPr>
                      <a:xfrm>
                        <a:off x="6353944" y="995511"/>
                        <a:ext cx="5143500" cy="5886450"/>
                      </a:xfrm>
                      <a:prstGeom prst="rect">
                        <a:avLst/>
                      </a:prstGeom>
                      <a:noFill/>
                      <a:ln>
                        <a:noFill/>
                      </a:ln>
                    </p:spPr>
                  </p:pic>
                </p:oleObj>
              </mc:Fallback>
            </mc:AlternateContent>
          </a:graphicData>
        </a:graphic>
      </p:graphicFrame>
      <p:sp>
        <p:nvSpPr>
          <p:cNvPr id="10" name="Rectangle 9"/>
          <p:cNvSpPr/>
          <p:nvPr/>
        </p:nvSpPr>
        <p:spPr>
          <a:xfrm>
            <a:off x="6353944" y="833289"/>
            <a:ext cx="5328592" cy="6048672"/>
          </a:xfrm>
          <a:prstGeom prst="rect">
            <a:avLst/>
          </a:prstGeom>
          <a:solidFill>
            <a:schemeClr val="dk1">
              <a:alpha val="82000"/>
            </a:schemeClr>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graphicFrame>
        <p:nvGraphicFramePr>
          <p:cNvPr id="11" name="Object 10"/>
          <p:cNvGraphicFramePr>
            <a:graphicFrameLocks noChangeAspect="1"/>
          </p:cNvGraphicFramePr>
          <p:nvPr>
            <p:extLst>
              <p:ext uri="{D42A27DB-BD31-4B8C-83A1-F6EECF244321}">
                <p14:modId xmlns:p14="http://schemas.microsoft.com/office/powerpoint/2010/main" val="3792492481"/>
              </p:ext>
            </p:extLst>
          </p:nvPr>
        </p:nvGraphicFramePr>
        <p:xfrm>
          <a:off x="10546977" y="4512741"/>
          <a:ext cx="542925" cy="561975"/>
        </p:xfrm>
        <a:graphic>
          <a:graphicData uri="http://schemas.openxmlformats.org/presentationml/2006/ole">
            <mc:AlternateContent xmlns:mc="http://schemas.openxmlformats.org/markup-compatibility/2006">
              <mc:Choice xmlns:v="urn:schemas-microsoft-com:vml" Requires="v">
                <p:oleObj spid="_x0000_s4347" name="Image" r:id="rId6" imgW="542880" imgH="561960" progId="Photoshop.Image.11">
                  <p:embed/>
                </p:oleObj>
              </mc:Choice>
              <mc:Fallback>
                <p:oleObj name="Image" r:id="rId6" imgW="542880" imgH="561960" progId="Photoshop.Image.11">
                  <p:embed/>
                  <p:pic>
                    <p:nvPicPr>
                      <p:cNvPr id="0" name=""/>
                      <p:cNvPicPr/>
                      <p:nvPr/>
                    </p:nvPicPr>
                    <p:blipFill>
                      <a:blip r:embed="rId7"/>
                      <a:stretch>
                        <a:fillRect/>
                      </a:stretch>
                    </p:blipFill>
                    <p:spPr>
                      <a:xfrm>
                        <a:off x="10546977" y="4512741"/>
                        <a:ext cx="542925" cy="561975"/>
                      </a:xfrm>
                      <a:prstGeom prst="rect">
                        <a:avLst/>
                      </a:prstGeom>
                      <a:ln w="28575">
                        <a:solidFill>
                          <a:srgbClr val="FF0000"/>
                        </a:solidFill>
                        <a:prstDash val="sysDash"/>
                      </a:ln>
                    </p:spPr>
                  </p:pic>
                </p:oleObj>
              </mc:Fallback>
            </mc:AlternateContent>
          </a:graphicData>
        </a:graphic>
      </p:graphicFrame>
      <p:sp>
        <p:nvSpPr>
          <p:cNvPr id="9" name="Titel 8"/>
          <p:cNvSpPr>
            <a:spLocks noGrp="1"/>
          </p:cNvSpPr>
          <p:nvPr>
            <p:ph type="title"/>
          </p:nvPr>
        </p:nvSpPr>
        <p:spPr>
          <a:xfrm>
            <a:off x="783000" y="833289"/>
            <a:ext cx="12150000" cy="800100"/>
          </a:xfrm>
        </p:spPr>
        <p:txBody>
          <a:bodyPr/>
          <a:lstStyle/>
          <a:p>
            <a:r>
              <a:rPr lang="en-US" sz="4000" dirty="0" smtClean="0"/>
              <a:t>Patch based segmentation</a:t>
            </a:r>
            <a:endParaRPr lang="nl-NL" sz="4000" dirty="0"/>
          </a:p>
        </p:txBody>
      </p:sp>
      <p:sp>
        <p:nvSpPr>
          <p:cNvPr id="2" name="Rectangle 1"/>
          <p:cNvSpPr/>
          <p:nvPr/>
        </p:nvSpPr>
        <p:spPr>
          <a:xfrm>
            <a:off x="6353944" y="1250479"/>
            <a:ext cx="504056" cy="509741"/>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rgbClr val="FF0000"/>
                </a:solidFill>
              </a:ln>
              <a:noFill/>
            </a:endParaRPr>
          </a:p>
        </p:txBody>
      </p:sp>
      <p:sp>
        <p:nvSpPr>
          <p:cNvPr id="16" name="Flowchart: Connector 15"/>
          <p:cNvSpPr/>
          <p:nvPr/>
        </p:nvSpPr>
        <p:spPr>
          <a:xfrm flipH="1">
            <a:off x="10772721" y="4793729"/>
            <a:ext cx="45719" cy="45719"/>
          </a:xfrm>
          <a:prstGeom prst="flowChartConnector">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0618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324 -0.0035 L -0.00324 -0.00329 C 0.00335 -0.00288 0.01007 -0.00267 0.01666 -0.00185 C 0.0184 -0.00164 0.02002 -0.00082 0.02176 -0.00041 C 0.02442 0.00021 0.02731 0.00062 0.03009 0.00103 L 0.05671 -0.00041 C 0.06169 -0.00082 0.06666 -0.00144 0.07176 -0.00185 C 0.07615 -0.00247 0.08055 -0.00308 0.08507 -0.0035 C 0.09919 -0.00411 0.11342 -0.00432 0.12754 -0.00494 C 0.13194 -0.00535 0.13646 -0.00576 0.14085 -0.00638 C 0.14305 -0.00679 0.14525 -0.00741 0.14757 -0.00782 C 0.15115 -0.00843 0.15474 -0.00885 0.15833 -0.00926 C 0.17523 -0.0144 0.16504 -0.01193 0.20092 -0.00926 C 0.20231 -0.00926 0.20359 -0.00823 0.20509 -0.00782 C 0.20891 -0.00679 0.21284 -0.00576 0.21666 -0.00494 C 0.22338 -0.0035 0.22523 -0.00288 0.23252 -0.00185 C 0.23727 -0.00123 0.24201 -0.00103 0.24676 -0.00041 C 0.24896 -1.7284E-6 0.25115 0.00062 0.25335 0.00103 C 0.28206 0.00597 0.24988 -0.00041 0.27176 0.00391 C 0.27801 0.00782 0.27384 0.00556 0.28669 0.007 C 0.30833 0.00906 0.31018 0.00864 0.33669 0.00988 C 0.34028 0.02264 0.33935 0.01667 0.3375 0.04095 C 0.33727 0.04403 0.33738 0.04815 0.33588 0.05 C 0.33264 0.05371 0.33437 0.05227 0.3309 0.05432 C 0.30706 0.05247 0.30984 0.05185 0.28171 0.05432 C 0.28032 0.05453 0.27893 0.05535 0.27754 0.05576 C 0.27592 0.05638 0.27419 0.05679 0.27257 0.05741 C 0.27014 0.05803 0.26574 0.05988 0.26342 0.06029 C 0.25868 0.06111 0.25393 0.06132 0.24919 0.06173 L 0.20752 0.06029 C 0.20555 0.06008 0.2037 0.05926 0.20173 0.05885 C 0.19919 0.05823 0.19676 0.05782 0.19421 0.05741 C 0.19201 0.05576 0.18981 0.05391 0.1875 0.05288 C 0.1846 0.05165 0.17129 0.05021 0.17002 0.05 C 0.16504 0.04897 0.16007 0.04733 0.15509 0.04692 C 0.13368 0.04527 0.14282 0.0465 0.12754 0.04403 C 0.11678 0.04013 0.13125 0.04486 0.10926 0.04095 C 0.10833 0.04095 0.10752 0.03992 0.10671 0.03951 C 0.10555 0.03889 0.10451 0.03848 0.10335 0.03807 C 0.10115 0.03745 0.09896 0.03704 0.09676 0.03663 L 0.09085 0.03519 L 0.04421 0.03807 C 0.04305 0.03807 0.04201 0.0391 0.04085 0.03951 C 0.0375 0.04074 0.03403 0.04054 0.0309 0.04259 C 0.02916 0.04342 0.02766 0.04506 0.02592 0.04547 L 0.01921 0.04692 C 0.01666 0.04753 0.01423 0.04774 0.01169 0.04836 C 0.0103 0.04877 0.00891 0.04959 0.00752 0.05 C 0.00509 0.05062 0.00254 0.05082 2.77778E-6 0.05144 C -0.00081 0.05185 -0.00174 0.05185 -0.00243 0.05288 C -0.00417 0.05535 -0.00417 0.05844 -0.00498 0.06173 C -0.0081 0.07449 -0.00556 0.06173 -0.00741 0.07222 C -0.00695 0.07716 -0.00718 0.08251 -0.00579 0.08704 C -0.00521 0.08868 -0.00359 0.08807 -0.00243 0.08848 C -0.00058 0.0891 0.00139 0.08951 0.00335 0.08992 C 0.01284 0.08951 0.02222 0.0893 0.03171 0.08848 C 0.03669 0.08786 0.04166 0.08642 0.04676 0.08539 C 0.05034 0.08478 0.05393 0.08478 0.05752 0.08395 C 0.06146 0.08313 0.06528 0.08169 0.06921 0.08107 C 0.07558 0.08004 0.08194 0.08004 0.08842 0.07963 L 0.18507 0.08107 C 0.20254 0.08128 0.22002 0.08128 0.2375 0.08251 C 0.23981 0.08272 0.2419 0.08519 0.24421 0.08539 L 0.25335 0.08704 C 0.25416 0.08745 0.25497 0.08807 0.2559 0.08848 C 0.2625 0.09115 0.26898 0.09074 0.27592 0.09136 C 0.28229 0.09362 0.28206 0.09383 0.29085 0.09445 C 0.30671 0.09506 0.32257 0.09527 0.33842 0.09589 C 0.33923 0.0963 0.34028 0.09609 0.34085 0.09733 C 0.34155 0.09897 0.34166 0.10124 0.34166 0.10329 C 0.34166 0.10926 0.34178 0.11523 0.34085 0.12099 C 0.34051 0.12305 0.33923 0.12408 0.33842 0.12552 C 0.33599 0.12901 0.33403 0.13004 0.3309 0.13148 L 0.32419 0.13436 L 0.29085 0.13292 C 0.28796 0.13272 0.2853 0.13107 0.28252 0.12984 C 0.27361 0.12634 0.27685 0.12737 0.2684 0.12552 L 0.2184 0.12696 C 0.2147 0.12716 0.21111 0.12819 0.20752 0.1284 C 0.19363 0.12922 0.17974 0.12922 0.16585 0.12984 C 0.15891 0.13025 0.15196 0.13087 0.14502 0.13148 L 0.03171 0.12984 C 0.02558 0.12984 0.01655 0.1286 0.01007 0.12696 C 0.00683 0.12613 0.00405 0.1251 0.00092 0.12408 L -0.02246 0.12552 C -0.02361 0.12572 -0.02327 0.12943 -0.02327 0.13148 C -0.02327 0.13457 -0.02477 0.1535 -0.02084 0.15947 C -0.01956 0.16132 -0.01806 0.16255 -0.01667 0.16399 C -0.00104 0.17943 -0.02257 0.15803 -0.01077 0.16852 C -0.00996 0.16914 -0.00926 0.17058 -0.00834 0.1714 C -0.00243 0.17593 -0.00429 0.17325 0.00173 0.17593 C 0.00335 0.17654 0.00497 0.17819 0.00671 0.17881 C 0.00972 0.17984 0.01284 0.17963 0.01585 0.18025 C 0.01759 0.18066 0.01921 0.18148 0.02083 0.18169 C 0.02558 0.18251 0.03032 0.18272 0.03507 0.18334 L 0.15254 0.18169 C 0.15671 0.18169 0.16088 0.18107 0.16504 0.18025 C 0.17963 0.17778 0.15706 0.17943 0.17835 0.17737 C 0.19085 0.17613 0.20335 0.17531 0.21585 0.17428 L 0.23171 0.17284 C 0.264 0.16461 0.23865 0.17058 0.3184 0.17284 C 0.32558 0.17305 0.33287 0.17387 0.34004 0.17428 C 0.34143 0.17593 0.34433 0.17901 0.34502 0.18169 C 0.34595 0.18539 0.34548 0.19013 0.34676 0.19362 C 0.34884 0.19938 0.34803 0.1963 0.34919 0.20247 C 0.34896 0.20741 0.3493 0.21255 0.34838 0.21729 C 0.34803 0.21893 0.34664 0.21934 0.34583 0.22037 C 0.34479 0.22181 0.34363 0.22325 0.34259 0.22469 C 0.34109 0.22654 0.33831 0.22984 0.33669 0.23066 C 0.33484 0.23148 0.33275 0.23169 0.3309 0.2321 C 0.32916 0.23251 0.32754 0.23313 0.32592 0.23354 C 0.31562 0.23313 0.30532 0.23292 0.29502 0.2321 C 0.29386 0.2321 0.29282 0.23128 0.29166 0.23066 C 0.29085 0.23025 0.29004 0.22922 0.28923 0.22922 C 0.26898 0.22819 0.24861 0.22819 0.22835 0.22778 C 0.22199 0.22716 0.21562 0.22696 0.20926 0.22613 C 0.20729 0.22593 0.20532 0.2249 0.20335 0.22469 C 0.18923 0.22366 0.175 0.22366 0.16088 0.22325 C 0.15671 0.22284 0.15254 0.22264 0.14838 0.22181 C 0.14745 0.22161 0.14676 0.22037 0.14583 0.22037 C 0.12071 0.21852 0.0309 0.21749 0.02338 0.21729 C 0.01921 0.21831 0.01504 0.21914 0.01088 0.22037 C 0.00995 0.22058 0.00903 0.22078 0.00833 0.22181 C 0.00625 0.2249 0.00382 0.22778 0.00254 0.2321 C 0.00196 0.23416 0.00139 0.23601 0.00092 0.23807 C 0.00058 0.23951 0.00069 0.24136 2.77778E-6 0.24259 C -0.00081 0.24403 -0.0022 0.24445 -0.00324 0.24547 C -0.00417 0.2463 -0.00498 0.24753 -0.00579 0.24836 C -0.00637 0.25 -0.00706 0.25124 -0.00741 0.25288 C -0.00822 0.25576 -0.00857 0.25885 -0.00915 0.26173 C -0.00938 0.26317 -0.00972 0.26461 -0.00996 0.26626 C -0.01019 0.26811 -0.0103 0.27017 -0.01077 0.27222 C -0.01123 0.27366 -0.01192 0.2751 -0.0125 0.27654 C -0.01204 0.27901 -0.01111 0.28868 -0.00915 0.29136 C -0.00799 0.29301 -0.00371 0.2965 -0.00162 0.29733 C 2.77778E-6 0.29794 0.00173 0.29836 0.00335 0.29877 C 0.00555 0.29938 0.00787 0.2998 0.01007 0.30021 L 0.01585 0.30185 C 0.02639 0.30124 0.03703 0.30144 0.04757 0.30021 C 0.05486 0.29938 0.05729 0.29609 0.06423 0.29445 C 0.08808 0.28848 0.07303 0.29362 0.09259 0.28992 C 0.09641 0.2891 0.10034 0.28766 0.10416 0.28704 C 0.10729 0.28642 0.1103 0.28601 0.11342 0.28539 C 0.11504 0.28519 0.11666 0.28436 0.1184 0.28395 C 0.12083 0.28334 0.12338 0.28292 0.12592 0.28251 L 0.13252 0.28107 C 0.13449 0.28045 0.13646 0.27984 0.13842 0.27963 C 0.14421 0.2784 0.1559 0.27654 0.1559 0.27675 C 0.15717 0.27593 0.16227 0.27366 0.16342 0.27366 C 0.17673 0.27366 0.19004 0.27469 0.20335 0.2751 C 0.2096 0.27675 0.214 0.27799 0.22083 0.27799 C 0.2353 0.27799 0.24977 0.27716 0.26423 0.27654 C 0.27384 0.2751 0.28264 0.27366 0.29259 0.27366 C 0.30173 0.27366 0.31088 0.27469 0.32002 0.2751 C 0.325 0.27613 0.33009 0.27634 0.33507 0.27799 C 0.33646 0.2786 0.33784 0.27922 0.33923 0.27963 C 0.34109 0.28004 0.34305 0.28045 0.34502 0.28107 C 0.34919 0.28231 0.35335 0.28416 0.35752 0.28539 C 0.35926 0.28601 0.36088 0.28622 0.3625 0.28704 C 0.36886 0.28951 0.36099 0.28704 0.36759 0.29136 C 0.36886 0.29218 0.37037 0.29239 0.37176 0.2928 C 0.37257 0.29383 0.37326 0.29506 0.37419 0.29589 C 0.375 0.2965 0.37604 0.2963 0.37673 0.29733 C 0.37754 0.29897 0.37778 0.30124 0.37835 0.30329 C 0.37882 0.30473 0.37951 0.30617 0.38009 0.30761 C 0.37974 0.3142 0.38021 0.32078 0.37916 0.32696 C 0.3787 0.32963 0.37696 0.33087 0.37592 0.33292 C 0.37465 0.33519 0.37372 0.33786 0.37257 0.34033 C 0.37095 0.34342 0.36909 0.34589 0.36759 0.34918 C 0.36597 0.35247 0.36504 0.35659 0.36342 0.35947 C 0.36169 0.36255 0.35717 0.36543 0.35509 0.36687 C 0.34884 0.37099 0.35011 0.37017 0.34259 0.3714 L 0.32419 0.37428 C 0.3221 0.37552 0.31203 0.38107 0.30926 0.38169 C 0.30312 0.38313 0.29085 0.38478 0.29085 0.38498 L 0.12835 0.38334 C 0.12558 0.38313 0.1228 0.38251 0.12002 0.38169 C 0.11389 0.38025 0.11701 0.37943 0.10926 0.37881 C 0.09699 0.37799 0.08472 0.37778 0.07257 0.37737 C 0.06319 0.37408 0.07465 0.37778 0.06007 0.37428 C 0.05868 0.37408 0.05729 0.37325 0.0559 0.37284 C 0.05416 0.37243 0.05254 0.37181 0.05092 0.3714 C 0.04305 0.36934 0.04745 0.37099 0.04166 0.36852 C 0.03484 0.36914 0.02835 0.36873 0.02176 0.3714 C 0.02083 0.37181 0.02002 0.37243 0.01921 0.37284 C 0.01354 0.37531 0.01632 0.37284 0.01088 0.37737 C 0.00914 0.3786 0.00764 0.38066 0.0059 0.38169 C -0.00429 0.38868 0.00405 0.37963 -0.00834 0.39074 C -0.00938 0.39157 -0.01054 0.39239 -0.01158 0.39362 C -0.01285 0.39486 -0.01389 0.39671 -0.01493 0.39815 C -0.01574 0.39918 -0.01667 0.4 -0.01748 0.40103 C -0.01806 0.40309 -0.0191 0.40473 -0.0191 0.407 C -0.01933 0.41194 -0.0191 0.41708 -0.01829 0.42181 C -0.01794 0.42408 -0.01679 0.42593 -0.01574 0.42778 C -0.01412 0.43066 -0.01077 0.43519 -0.00834 0.43663 C -0.00567 0.43786 0.00359 0.4393 0.00509 0.43951 C 0.00937 0.44218 0.00937 0.44239 0.01585 0.44403 C 0.01979 0.44506 0.02372 0.44547 0.02754 0.44692 L 0.03507 0.45 C 0.03727 0.45082 0.03946 0.45206 0.04166 0.45288 C 0.04386 0.4535 0.04618 0.45371 0.04838 0.45432 C 0.05208 0.45535 0.05393 0.45597 0.05752 0.45741 C 0.06701 0.457 0.09514 0.457 0.11007 0.45432 C 0.11828 0.45288 0.11088 0.4535 0.11666 0.45144 C 0.11863 0.45062 0.1206 0.45062 0.12257 0.45 C 0.12361 0.44959 0.12477 0.44877 0.12592 0.44836 C 0.1272 0.44794 0.1287 0.44753 0.13009 0.44692 C 0.13113 0.4465 0.13229 0.44568 0.13333 0.44547 C 0.14224 0.44321 0.15474 0.44301 0.1625 0.44259 L 0.16666 0.44095 C 0.1684 0.44054 0.17002 0.44013 0.17176 0.43951 C 0.17257 0.4391 0.17338 0.43827 0.17419 0.43807 C 0.19259 0.43436 0.18946 0.43601 0.20416 0.43354 C 0.20648 0.43313 0.21632 0.43066 0.2184 0.43066 L 0.29757 0.42922 C 0.30382 0.42552 0.30081 0.42613 0.30671 0.42613 " pathEditMode="relative" rAng="0" ptsTypes="AAAAAAAAAAAAAAAAAAAAAAAAAAAAAAAAAAAAAAAAAAAAAAAAAAAAAAAAAAAAAAAAAAAAAAAAAAAAAAAAAAAAAAAAAAAAAAAAAAAAAAAAAAAAAAAAAAAAAAAAAAAAAAAAAAAAAAAAAAAAAAAAAAAAAAAAAAAAAAAAAAAAAAAAAAAAAAAAAAAAAAAAAAAAAAAAAAAAAAAAAAAAAAAAAAAAAAAA">
                                      <p:cBhvr>
                                        <p:cTn id="6" dur="4000" fill="hold"/>
                                        <p:tgtEl>
                                          <p:spTgt spid="2"/>
                                        </p:tgtEl>
                                        <p:attrNameLst>
                                          <p:attrName>ppt_x</p:attrName>
                                          <p:attrName>ppt_y</p:attrName>
                                        </p:attrNameLst>
                                      </p:cBhvr>
                                      <p:rCtr x="18148" y="22593"/>
                                    </p:animMotion>
                                  </p:childTnLst>
                                </p:cTn>
                              </p:par>
                            </p:childTnLst>
                          </p:cTn>
                        </p:par>
                        <p:par>
                          <p:cTn id="7" fill="hold">
                            <p:stCondLst>
                              <p:cond delay="4000"/>
                            </p:stCondLst>
                            <p:childTnLst>
                              <p:par>
                                <p:cTn id="8" presetID="1" presetClass="exit" presetSubtype="0" fill="hold" grpId="1" nodeType="afterEffect">
                                  <p:stCondLst>
                                    <p:cond delay="0"/>
                                  </p:stCondLst>
                                  <p:childTnLst>
                                    <p:set>
                                      <p:cBhvr>
                                        <p:cTn id="9" dur="1" fill="hold">
                                          <p:stCondLst>
                                            <p:cond delay="0"/>
                                          </p:stCondLst>
                                        </p:cTn>
                                        <p:tgtEl>
                                          <p:spTgt spid="2"/>
                                        </p:tgtEl>
                                        <p:attrNameLst>
                                          <p:attrName>style.visibility</p:attrName>
                                        </p:attrNameLst>
                                      </p:cBhvr>
                                      <p:to>
                                        <p:strVal val="hidden"/>
                                      </p:to>
                                    </p:set>
                                  </p:childTnLst>
                                </p:cTn>
                              </p:par>
                            </p:childTnLst>
                          </p:cTn>
                        </p:par>
                        <p:par>
                          <p:cTn id="10" fill="hold">
                            <p:stCondLst>
                              <p:cond delay="4000"/>
                            </p:stCondLst>
                            <p:childTnLst>
                              <p:par>
                                <p:cTn id="11" presetID="1"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4000"/>
                            </p:stCondLst>
                            <p:childTnLst>
                              <p:par>
                                <p:cTn id="16" presetID="1"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2" grpId="1"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783000" y="833289"/>
            <a:ext cx="12150000" cy="800100"/>
          </a:xfrm>
        </p:spPr>
        <p:txBody>
          <a:bodyPr/>
          <a:lstStyle/>
          <a:p>
            <a:r>
              <a:rPr lang="en-US" sz="4000" dirty="0" smtClean="0"/>
              <a:t>Simple model:</a:t>
            </a:r>
            <a:endParaRPr lang="nl-NL" sz="4000" dirty="0"/>
          </a:p>
        </p:txBody>
      </p:sp>
      <p:cxnSp>
        <p:nvCxnSpPr>
          <p:cNvPr id="122" name="Straight Connector 121"/>
          <p:cNvCxnSpPr/>
          <p:nvPr/>
        </p:nvCxnSpPr>
        <p:spPr>
          <a:xfrm flipH="1" flipV="1">
            <a:off x="8281460" y="2662244"/>
            <a:ext cx="1982978" cy="698498"/>
          </a:xfrm>
          <a:prstGeom prst="line">
            <a:avLst/>
          </a:prstGeom>
          <a:gradFill>
            <a:gsLst>
              <a:gs pos="0">
                <a:schemeClr val="accent1">
                  <a:lumMod val="5000"/>
                  <a:lumOff val="95000"/>
                  <a:alpha val="73000"/>
                </a:schemeClr>
              </a:gs>
              <a:gs pos="100000">
                <a:schemeClr val="accent1">
                  <a:lumMod val="20000"/>
                  <a:lumOff val="80000"/>
                </a:schemeClr>
              </a:gs>
            </a:gsLst>
            <a:path path="circle">
              <a:fillToRect t="100000" r="100000"/>
            </a:path>
          </a:gradFill>
          <a:ln w="28575">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p:cNvCxnSpPr/>
          <p:nvPr/>
        </p:nvCxnSpPr>
        <p:spPr>
          <a:xfrm flipH="1">
            <a:off x="4625752" y="2625330"/>
            <a:ext cx="1908922" cy="764605"/>
          </a:xfrm>
          <a:prstGeom prst="line">
            <a:avLst/>
          </a:prstGeom>
          <a:gradFill>
            <a:gsLst>
              <a:gs pos="0">
                <a:schemeClr val="accent1">
                  <a:lumMod val="5000"/>
                  <a:lumOff val="95000"/>
                  <a:alpha val="73000"/>
                </a:schemeClr>
              </a:gs>
              <a:gs pos="100000">
                <a:schemeClr val="accent1">
                  <a:lumMod val="20000"/>
                  <a:lumOff val="80000"/>
                </a:schemeClr>
              </a:gs>
            </a:gsLst>
            <a:path path="circle">
              <a:fillToRect t="100000" r="100000"/>
            </a:path>
          </a:gradFill>
          <a:ln w="28575">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47" name="Straight Arrow Connector 146"/>
          <p:cNvCxnSpPr/>
          <p:nvPr/>
        </p:nvCxnSpPr>
        <p:spPr>
          <a:xfrm flipV="1">
            <a:off x="11132666" y="2324204"/>
            <a:ext cx="189871" cy="4"/>
          </a:xfrm>
          <a:prstGeom prst="straightConnector1">
            <a:avLst/>
          </a:prstGeom>
          <a:noFill/>
          <a:ln w="19050" cap="flat" cmpd="sng" algn="ctr">
            <a:solidFill>
              <a:srgbClr val="4472C4"/>
            </a:solidFill>
            <a:prstDash val="solid"/>
            <a:miter lim="800000"/>
            <a:tailEnd type="triangle"/>
          </a:ln>
          <a:effectLst/>
        </p:spPr>
      </p:cxnSp>
      <p:sp>
        <p:nvSpPr>
          <p:cNvPr id="148" name="Rounded Rectangle 147"/>
          <p:cNvSpPr/>
          <p:nvPr/>
        </p:nvSpPr>
        <p:spPr>
          <a:xfrm>
            <a:off x="10267612" y="2136162"/>
            <a:ext cx="841926" cy="374584"/>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820534"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smtClean="0">
                <a:ln>
                  <a:noFill/>
                </a:ln>
                <a:solidFill>
                  <a:prstClr val="white"/>
                </a:solidFill>
                <a:effectLst/>
                <a:uLnTx/>
                <a:uFillTx/>
                <a:latin typeface="Calibri" panose="020F0502020204030204"/>
                <a:ea typeface="+mn-ea"/>
                <a:cs typeface="+mn-cs"/>
              </a:rPr>
              <a:t>Softmax</a:t>
            </a:r>
            <a:endParaRPr kumimoji="0" lang="nl-NL" sz="1287"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149" name="Straight Arrow Connector 148"/>
          <p:cNvCxnSpPr/>
          <p:nvPr/>
        </p:nvCxnSpPr>
        <p:spPr>
          <a:xfrm flipV="1">
            <a:off x="10074567" y="2333167"/>
            <a:ext cx="189871" cy="4"/>
          </a:xfrm>
          <a:prstGeom prst="straightConnector1">
            <a:avLst/>
          </a:prstGeom>
          <a:noFill/>
          <a:ln w="19050" cap="flat" cmpd="sng" algn="ctr">
            <a:solidFill>
              <a:srgbClr val="4472C4"/>
            </a:solidFill>
            <a:prstDash val="solid"/>
            <a:miter lim="800000"/>
            <a:tailEnd type="triangle"/>
          </a:ln>
          <a:effectLst/>
        </p:spPr>
      </p:cxnSp>
      <p:cxnSp>
        <p:nvCxnSpPr>
          <p:cNvPr id="150" name="Straight Arrow Connector 149"/>
          <p:cNvCxnSpPr/>
          <p:nvPr/>
        </p:nvCxnSpPr>
        <p:spPr>
          <a:xfrm flipV="1">
            <a:off x="8252281" y="1871568"/>
            <a:ext cx="479498" cy="797655"/>
          </a:xfrm>
          <a:prstGeom prst="straightConnector1">
            <a:avLst/>
          </a:prstGeom>
          <a:noFill/>
          <a:ln w="19050" cap="flat" cmpd="sng" algn="ctr">
            <a:solidFill>
              <a:srgbClr val="4472C4"/>
            </a:solidFill>
            <a:prstDash val="solid"/>
            <a:miter lim="800000"/>
            <a:tailEnd type="triangle"/>
          </a:ln>
          <a:effectLst/>
        </p:spPr>
      </p:cxnSp>
      <p:cxnSp>
        <p:nvCxnSpPr>
          <p:cNvPr id="151" name="Straight Arrow Connector 150"/>
          <p:cNvCxnSpPr/>
          <p:nvPr/>
        </p:nvCxnSpPr>
        <p:spPr>
          <a:xfrm>
            <a:off x="8256950" y="1871112"/>
            <a:ext cx="465998" cy="854730"/>
          </a:xfrm>
          <a:prstGeom prst="straightConnector1">
            <a:avLst/>
          </a:prstGeom>
          <a:noFill/>
          <a:ln w="19050" cap="flat" cmpd="sng" algn="ctr">
            <a:solidFill>
              <a:srgbClr val="4472C4"/>
            </a:solidFill>
            <a:prstDash val="solid"/>
            <a:miter lim="800000"/>
            <a:tailEnd type="triangle"/>
          </a:ln>
          <a:effectLst/>
        </p:spPr>
      </p:cxnSp>
      <p:sp>
        <p:nvSpPr>
          <p:cNvPr id="152" name="Cube 151"/>
          <p:cNvSpPr/>
          <p:nvPr/>
        </p:nvSpPr>
        <p:spPr>
          <a:xfrm flipH="1">
            <a:off x="5687378" y="1541287"/>
            <a:ext cx="351953" cy="1184555"/>
          </a:xfrm>
          <a:prstGeom prst="cube">
            <a:avLst>
              <a:gd name="adj" fmla="val 79167"/>
            </a:avLst>
          </a:prstGeom>
          <a:solidFill>
            <a:sysClr val="window" lastClr="FFFFFF">
              <a:alpha val="0"/>
            </a:sysClr>
          </a:solidFill>
          <a:ln w="19050" cap="flat" cmpd="sng" algn="ctr">
            <a:solidFill>
              <a:sysClr val="windowText" lastClr="000000"/>
            </a:solidFill>
            <a:prstDash val="solid"/>
            <a:miter lim="800000"/>
          </a:ln>
          <a:effectLst/>
        </p:spPr>
        <p:txBody>
          <a:bodyPr rtlCol="0" anchor="ctr"/>
          <a:lstStyle/>
          <a:p>
            <a:pPr marL="0" marR="0" lvl="0" indent="0" algn="ctr" defTabSz="820534" eaLnBrk="1" fontAlgn="auto" latinLnBrk="0" hangingPunct="1">
              <a:lnSpc>
                <a:spcPct val="100000"/>
              </a:lnSpc>
              <a:spcBef>
                <a:spcPts val="0"/>
              </a:spcBef>
              <a:spcAft>
                <a:spcPts val="0"/>
              </a:spcAft>
              <a:buClrTx/>
              <a:buSzTx/>
              <a:buFontTx/>
              <a:buNone/>
              <a:tabLst/>
              <a:defRPr/>
            </a:pPr>
            <a:endParaRPr kumimoji="0" lang="nl-NL" sz="218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cxnSp>
        <p:nvCxnSpPr>
          <p:cNvPr id="154" name="Straight Arrow Connector 153"/>
          <p:cNvCxnSpPr/>
          <p:nvPr/>
        </p:nvCxnSpPr>
        <p:spPr>
          <a:xfrm>
            <a:off x="9003065" y="1871553"/>
            <a:ext cx="402279" cy="797656"/>
          </a:xfrm>
          <a:prstGeom prst="straightConnector1">
            <a:avLst/>
          </a:prstGeom>
          <a:noFill/>
          <a:ln w="19050" cap="flat" cmpd="sng" algn="ctr">
            <a:solidFill>
              <a:srgbClr val="4472C4"/>
            </a:solidFill>
            <a:prstDash val="solid"/>
            <a:miter lim="800000"/>
            <a:tailEnd type="triangle"/>
          </a:ln>
          <a:effectLst/>
        </p:spPr>
      </p:cxnSp>
      <p:sp>
        <p:nvSpPr>
          <p:cNvPr id="156" name="Rounded Rectangle 155"/>
          <p:cNvSpPr/>
          <p:nvPr/>
        </p:nvSpPr>
        <p:spPr>
          <a:xfrm>
            <a:off x="6541484" y="1823069"/>
            <a:ext cx="1746154" cy="853679"/>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820534"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Convolutional </a:t>
            </a:r>
          </a:p>
          <a:p>
            <a:pPr marL="0" marR="0" lvl="0" indent="0" algn="ctr" defTabSz="820534"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Layers</a:t>
            </a:r>
            <a:endParaRPr kumimoji="0" lang="nl-NL" sz="2000"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7" name="Rectangle 156"/>
          <p:cNvSpPr/>
          <p:nvPr/>
        </p:nvSpPr>
        <p:spPr>
          <a:xfrm>
            <a:off x="8738082" y="1871128"/>
            <a:ext cx="255359" cy="854289"/>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vert="vert270" rtlCol="0" anchor="ctr"/>
          <a:lstStyle/>
          <a:p>
            <a:pPr marL="0" marR="0" lvl="0" indent="0" algn="ctr" defTabSz="820534"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Calibri" panose="020F0502020204030204"/>
                <a:ea typeface="+mn-ea"/>
                <a:cs typeface="+mn-cs"/>
              </a:rPr>
              <a:t>300</a:t>
            </a:r>
            <a:endParaRPr kumimoji="0" lang="nl-NL" sz="20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158" name="Straight Arrow Connector 157"/>
          <p:cNvCxnSpPr/>
          <p:nvPr/>
        </p:nvCxnSpPr>
        <p:spPr>
          <a:xfrm>
            <a:off x="6020565" y="2250404"/>
            <a:ext cx="492264" cy="0"/>
          </a:xfrm>
          <a:prstGeom prst="straightConnector1">
            <a:avLst/>
          </a:prstGeom>
          <a:noFill/>
          <a:ln w="19050" cap="flat" cmpd="sng" algn="ctr">
            <a:solidFill>
              <a:srgbClr val="4472C4"/>
            </a:solidFill>
            <a:prstDash val="solid"/>
            <a:miter lim="800000"/>
            <a:tailEnd type="triangle"/>
          </a:ln>
          <a:effectLst/>
        </p:spPr>
      </p:cxnSp>
      <p:sp>
        <p:nvSpPr>
          <p:cNvPr id="159" name="Rectangle 158"/>
          <p:cNvSpPr/>
          <p:nvPr/>
        </p:nvSpPr>
        <p:spPr>
          <a:xfrm>
            <a:off x="9408817" y="1987492"/>
            <a:ext cx="234814" cy="692864"/>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vert="vert270" rtlCol="0" anchor="ctr"/>
          <a:lstStyle/>
          <a:p>
            <a:pPr algn="ctr" defTabSz="820534"/>
            <a:r>
              <a:rPr lang="en-US" sz="2000" kern="0" dirty="0">
                <a:solidFill>
                  <a:prstClr val="white"/>
                </a:solidFill>
                <a:latin typeface="Calibri" panose="020F0502020204030204"/>
              </a:rPr>
              <a:t>200</a:t>
            </a:r>
            <a:endParaRPr lang="nl-NL" sz="2000" kern="0" dirty="0">
              <a:solidFill>
                <a:prstClr val="white"/>
              </a:solidFill>
              <a:latin typeface="Calibri" panose="020F0502020204030204"/>
            </a:endParaRPr>
          </a:p>
        </p:txBody>
      </p:sp>
      <p:sp>
        <p:nvSpPr>
          <p:cNvPr id="160" name="Rectangle 159"/>
          <p:cNvSpPr/>
          <p:nvPr/>
        </p:nvSpPr>
        <p:spPr>
          <a:xfrm>
            <a:off x="9865649" y="2185461"/>
            <a:ext cx="201993" cy="268200"/>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820534"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Calibri" panose="020F0502020204030204"/>
                <a:ea typeface="+mn-ea"/>
                <a:cs typeface="+mn-cs"/>
              </a:rPr>
              <a:t>2</a:t>
            </a:r>
            <a:endParaRPr kumimoji="0" lang="nl-NL" sz="20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161" name="Straight Arrow Connector 160"/>
          <p:cNvCxnSpPr/>
          <p:nvPr/>
        </p:nvCxnSpPr>
        <p:spPr>
          <a:xfrm>
            <a:off x="9646075" y="1987495"/>
            <a:ext cx="205719" cy="480530"/>
          </a:xfrm>
          <a:prstGeom prst="straightConnector1">
            <a:avLst/>
          </a:prstGeom>
          <a:noFill/>
          <a:ln w="19050" cap="flat" cmpd="sng" algn="ctr">
            <a:solidFill>
              <a:srgbClr val="4472C4"/>
            </a:solidFill>
            <a:prstDash val="solid"/>
            <a:miter lim="800000"/>
            <a:tailEnd type="triangle"/>
          </a:ln>
          <a:effectLst/>
        </p:spPr>
      </p:cxnSp>
      <p:cxnSp>
        <p:nvCxnSpPr>
          <p:cNvPr id="162" name="Straight Arrow Connector 161"/>
          <p:cNvCxnSpPr/>
          <p:nvPr/>
        </p:nvCxnSpPr>
        <p:spPr>
          <a:xfrm flipV="1">
            <a:off x="9654124" y="2196077"/>
            <a:ext cx="198602" cy="480521"/>
          </a:xfrm>
          <a:prstGeom prst="straightConnector1">
            <a:avLst/>
          </a:prstGeom>
          <a:noFill/>
          <a:ln w="19050" cap="flat" cmpd="sng" algn="ctr">
            <a:solidFill>
              <a:srgbClr val="4472C4"/>
            </a:solidFill>
            <a:prstDash val="solid"/>
            <a:miter lim="800000"/>
            <a:tailEnd type="triangle"/>
          </a:ln>
          <a:effectLst/>
        </p:spPr>
      </p:cxnSp>
      <p:grpSp>
        <p:nvGrpSpPr>
          <p:cNvPr id="170" name="Group 169"/>
          <p:cNvGrpSpPr/>
          <p:nvPr/>
        </p:nvGrpSpPr>
        <p:grpSpPr>
          <a:xfrm>
            <a:off x="4625752" y="3376376"/>
            <a:ext cx="5828988" cy="3575182"/>
            <a:chOff x="281591" y="1938628"/>
            <a:chExt cx="5828988" cy="3575182"/>
          </a:xfrm>
        </p:grpSpPr>
        <p:sp>
          <p:nvSpPr>
            <p:cNvPr id="73" name="Rounded Rectangle 72"/>
            <p:cNvSpPr/>
            <p:nvPr/>
          </p:nvSpPr>
          <p:spPr>
            <a:xfrm>
              <a:off x="281591" y="1938628"/>
              <a:ext cx="5825956" cy="3575182"/>
            </a:xfrm>
            <a:prstGeom prst="roundRect">
              <a:avLst>
                <a:gd name="adj" fmla="val 2245"/>
              </a:avLst>
            </a:prstGeom>
            <a:gradFill flip="none" rotWithShape="1">
              <a:gsLst>
                <a:gs pos="0">
                  <a:schemeClr val="bg1"/>
                </a:gs>
                <a:gs pos="100000">
                  <a:schemeClr val="accent1">
                    <a:lumMod val="20000"/>
                    <a:lumOff val="80000"/>
                  </a:schemeClr>
                </a:gs>
              </a:gsLst>
              <a:path path="circle">
                <a:fillToRect l="100000" b="100000"/>
              </a:path>
              <a:tileRect t="-100000" r="-100000"/>
            </a:gra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sp>
          <p:nvSpPr>
            <p:cNvPr id="74" name="Cube 73"/>
            <p:cNvSpPr/>
            <p:nvPr/>
          </p:nvSpPr>
          <p:spPr>
            <a:xfrm flipH="1">
              <a:off x="752068" y="2283378"/>
              <a:ext cx="976937" cy="3135061"/>
            </a:xfrm>
            <a:prstGeom prst="cube">
              <a:avLst>
                <a:gd name="adj" fmla="val 94211"/>
              </a:avLst>
            </a:prstGeom>
            <a:solidFill>
              <a:schemeClr val="lt1">
                <a:alpha val="0"/>
              </a:schemeClr>
            </a:solidFill>
            <a:ln w="1905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nl-NL" sz="2371" dirty="0"/>
            </a:p>
          </p:txBody>
        </p:sp>
        <p:sp>
          <p:nvSpPr>
            <p:cNvPr id="75" name="Cube 74"/>
            <p:cNvSpPr/>
            <p:nvPr/>
          </p:nvSpPr>
          <p:spPr>
            <a:xfrm flipH="1">
              <a:off x="1269552" y="4294147"/>
              <a:ext cx="330251" cy="829669"/>
            </a:xfrm>
            <a:prstGeom prst="cube">
              <a:avLst>
                <a:gd name="adj" fmla="val 79167"/>
              </a:avLst>
            </a:prstGeom>
            <a:solidFill>
              <a:schemeClr val="lt1">
                <a:alpha val="0"/>
              </a:schemeClr>
            </a:solid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nl-NL" sz="2371"/>
            </a:p>
          </p:txBody>
        </p:sp>
        <p:sp>
          <p:nvSpPr>
            <p:cNvPr id="76" name="Cube 75"/>
            <p:cNvSpPr/>
            <p:nvPr/>
          </p:nvSpPr>
          <p:spPr>
            <a:xfrm flipH="1">
              <a:off x="1753345" y="2664207"/>
              <a:ext cx="946165" cy="2400600"/>
            </a:xfrm>
            <a:prstGeom prst="cube">
              <a:avLst>
                <a:gd name="adj" fmla="val 83670"/>
              </a:avLst>
            </a:prstGeom>
            <a:solidFill>
              <a:schemeClr val="lt1">
                <a:alpha val="0"/>
              </a:schemeClr>
            </a:solidFill>
            <a:ln w="1905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nl-NL" sz="2371"/>
            </a:p>
          </p:txBody>
        </p:sp>
        <p:sp>
          <p:nvSpPr>
            <p:cNvPr id="77" name="Cube 76"/>
            <p:cNvSpPr/>
            <p:nvPr/>
          </p:nvSpPr>
          <p:spPr>
            <a:xfrm flipH="1">
              <a:off x="2209022" y="3995548"/>
              <a:ext cx="302943" cy="665231"/>
            </a:xfrm>
            <a:prstGeom prst="cube">
              <a:avLst>
                <a:gd name="adj" fmla="val 65861"/>
              </a:avLst>
            </a:prstGeom>
            <a:solidFill>
              <a:schemeClr val="lt1">
                <a:alpha val="0"/>
              </a:schemeClr>
            </a:solid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nl-NL" sz="2371"/>
            </a:p>
          </p:txBody>
        </p:sp>
        <p:cxnSp>
          <p:nvCxnSpPr>
            <p:cNvPr id="78" name="Straight Connector 77"/>
            <p:cNvCxnSpPr/>
            <p:nvPr/>
          </p:nvCxnSpPr>
          <p:spPr>
            <a:xfrm>
              <a:off x="1599803" y="4575130"/>
              <a:ext cx="879390" cy="230118"/>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1599803" y="4805250"/>
              <a:ext cx="872785" cy="318569"/>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354772" y="4294146"/>
              <a:ext cx="1125425" cy="500568"/>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1" name="Cube 80"/>
            <p:cNvSpPr/>
            <p:nvPr/>
          </p:nvSpPr>
          <p:spPr>
            <a:xfrm flipH="1">
              <a:off x="2751220" y="2837498"/>
              <a:ext cx="944801" cy="1957216"/>
            </a:xfrm>
            <a:prstGeom prst="cube">
              <a:avLst>
                <a:gd name="adj" fmla="val 69252"/>
              </a:avLst>
            </a:prstGeom>
            <a:solidFill>
              <a:schemeClr val="lt1">
                <a:alpha val="0"/>
              </a:schemeClr>
            </a:solidFill>
            <a:ln w="1905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nl-NL" sz="2371"/>
            </a:p>
          </p:txBody>
        </p:sp>
        <p:sp>
          <p:nvSpPr>
            <p:cNvPr id="82" name="Cube 81"/>
            <p:cNvSpPr/>
            <p:nvPr/>
          </p:nvSpPr>
          <p:spPr>
            <a:xfrm flipH="1">
              <a:off x="3015228" y="3747129"/>
              <a:ext cx="302943" cy="452244"/>
            </a:xfrm>
            <a:prstGeom prst="cube">
              <a:avLst>
                <a:gd name="adj" fmla="val 44461"/>
              </a:avLst>
            </a:prstGeom>
            <a:solidFill>
              <a:schemeClr val="lt1">
                <a:alpha val="0"/>
              </a:schemeClr>
            </a:solid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nl-NL" sz="2371"/>
            </a:p>
          </p:txBody>
        </p:sp>
        <p:cxnSp>
          <p:nvCxnSpPr>
            <p:cNvPr id="83" name="Straight Connector 82"/>
            <p:cNvCxnSpPr/>
            <p:nvPr/>
          </p:nvCxnSpPr>
          <p:spPr>
            <a:xfrm>
              <a:off x="2505481" y="4204230"/>
              <a:ext cx="799814" cy="147832"/>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2511965" y="4352064"/>
              <a:ext cx="793330" cy="306689"/>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330677" y="3999527"/>
              <a:ext cx="982137" cy="343577"/>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6" name="Cube 85"/>
            <p:cNvSpPr/>
            <p:nvPr/>
          </p:nvSpPr>
          <p:spPr>
            <a:xfrm flipH="1">
              <a:off x="3741556" y="2877224"/>
              <a:ext cx="891601" cy="1595423"/>
            </a:xfrm>
            <a:prstGeom prst="cube">
              <a:avLst>
                <a:gd name="adj" fmla="val 56872"/>
              </a:avLst>
            </a:prstGeom>
            <a:solidFill>
              <a:schemeClr val="lt1">
                <a:alpha val="0"/>
              </a:schemeClr>
            </a:solidFill>
            <a:ln w="1905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nl-NL" sz="2371"/>
            </a:p>
          </p:txBody>
        </p:sp>
        <p:cxnSp>
          <p:nvCxnSpPr>
            <p:cNvPr id="87" name="Straight Connector 86"/>
            <p:cNvCxnSpPr/>
            <p:nvPr/>
          </p:nvCxnSpPr>
          <p:spPr>
            <a:xfrm flipV="1">
              <a:off x="3325707" y="3859387"/>
              <a:ext cx="785794" cy="32781"/>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3324178" y="3859393"/>
              <a:ext cx="787324" cy="337961"/>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208401" y="3745109"/>
              <a:ext cx="910616" cy="10532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90" name="Cube 89"/>
            <p:cNvSpPr/>
            <p:nvPr/>
          </p:nvSpPr>
          <p:spPr>
            <a:xfrm flipH="1">
              <a:off x="4696809" y="2926147"/>
              <a:ext cx="891601" cy="1381152"/>
            </a:xfrm>
            <a:prstGeom prst="cube">
              <a:avLst>
                <a:gd name="adj" fmla="val 46059"/>
              </a:avLst>
            </a:prstGeom>
            <a:solidFill>
              <a:schemeClr val="lt1">
                <a:alpha val="0"/>
              </a:schemeClr>
            </a:solidFill>
            <a:ln w="1905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nl-NL" sz="2371"/>
            </a:p>
          </p:txBody>
        </p:sp>
        <p:sp>
          <p:nvSpPr>
            <p:cNvPr id="91" name="Cube 90"/>
            <p:cNvSpPr/>
            <p:nvPr/>
          </p:nvSpPr>
          <p:spPr>
            <a:xfrm flipH="1">
              <a:off x="3937299" y="3311194"/>
              <a:ext cx="409031" cy="452244"/>
            </a:xfrm>
            <a:prstGeom prst="cube">
              <a:avLst>
                <a:gd name="adj" fmla="val 37467"/>
              </a:avLst>
            </a:prstGeom>
            <a:solidFill>
              <a:schemeClr val="lt1">
                <a:alpha val="0"/>
              </a:schemeClr>
            </a:solid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nl-NL" sz="2371"/>
            </a:p>
          </p:txBody>
        </p:sp>
        <p:cxnSp>
          <p:nvCxnSpPr>
            <p:cNvPr id="92" name="Straight Connector 91"/>
            <p:cNvCxnSpPr/>
            <p:nvPr/>
          </p:nvCxnSpPr>
          <p:spPr>
            <a:xfrm>
              <a:off x="4348899" y="3462635"/>
              <a:ext cx="586456" cy="118835"/>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4356431" y="3586187"/>
              <a:ext cx="596174" cy="163358"/>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216765" y="3317277"/>
              <a:ext cx="735840" cy="264193"/>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453334" y="5009753"/>
              <a:ext cx="300210" cy="269975"/>
            </a:xfrm>
            <a:prstGeom prst="rect">
              <a:avLst/>
            </a:prstGeom>
            <a:noFill/>
          </p:spPr>
          <p:txBody>
            <a:bodyPr wrap="none" rtlCol="0">
              <a:spAutoFit/>
            </a:bodyPr>
            <a:lstStyle/>
            <a:p>
              <a:r>
                <a:rPr lang="en-US" sz="1500" dirty="0"/>
                <a:t>20</a:t>
              </a:r>
              <a:endParaRPr lang="nl-NL" sz="1500" dirty="0"/>
            </a:p>
          </p:txBody>
        </p:sp>
        <p:sp>
          <p:nvSpPr>
            <p:cNvPr id="96" name="TextBox 95"/>
            <p:cNvSpPr txBox="1"/>
            <p:nvPr/>
          </p:nvSpPr>
          <p:spPr>
            <a:xfrm>
              <a:off x="3389438" y="4721721"/>
              <a:ext cx="300210" cy="269975"/>
            </a:xfrm>
            <a:prstGeom prst="rect">
              <a:avLst/>
            </a:prstGeom>
            <a:noFill/>
          </p:spPr>
          <p:txBody>
            <a:bodyPr wrap="none" rtlCol="0">
              <a:spAutoFit/>
            </a:bodyPr>
            <a:lstStyle/>
            <a:p>
              <a:r>
                <a:rPr lang="en-US" sz="1500" dirty="0"/>
                <a:t>40</a:t>
              </a:r>
              <a:endParaRPr lang="nl-NL" sz="1500" dirty="0"/>
            </a:p>
          </p:txBody>
        </p:sp>
        <p:sp>
          <p:nvSpPr>
            <p:cNvPr id="97" name="TextBox 96"/>
            <p:cNvSpPr txBox="1"/>
            <p:nvPr/>
          </p:nvSpPr>
          <p:spPr>
            <a:xfrm>
              <a:off x="4265712" y="4433689"/>
              <a:ext cx="300210" cy="269975"/>
            </a:xfrm>
            <a:prstGeom prst="rect">
              <a:avLst/>
            </a:prstGeom>
            <a:noFill/>
          </p:spPr>
          <p:txBody>
            <a:bodyPr wrap="none" rtlCol="0">
              <a:spAutoFit/>
            </a:bodyPr>
            <a:lstStyle/>
            <a:p>
              <a:r>
                <a:rPr lang="en-US" sz="1500" dirty="0"/>
                <a:t>80</a:t>
              </a:r>
              <a:endParaRPr lang="nl-NL" sz="1500" dirty="0"/>
            </a:p>
          </p:txBody>
        </p:sp>
        <p:sp>
          <p:nvSpPr>
            <p:cNvPr id="98" name="TextBox 97"/>
            <p:cNvSpPr txBox="1"/>
            <p:nvPr/>
          </p:nvSpPr>
          <p:spPr>
            <a:xfrm>
              <a:off x="5189602" y="4294501"/>
              <a:ext cx="377415" cy="269975"/>
            </a:xfrm>
            <a:prstGeom prst="rect">
              <a:avLst/>
            </a:prstGeom>
            <a:noFill/>
          </p:spPr>
          <p:txBody>
            <a:bodyPr wrap="none" rtlCol="0">
              <a:spAutoFit/>
            </a:bodyPr>
            <a:lstStyle/>
            <a:p>
              <a:r>
                <a:rPr lang="en-US" sz="1500" dirty="0"/>
                <a:t>110</a:t>
              </a:r>
              <a:endParaRPr lang="nl-NL" sz="1500" dirty="0"/>
            </a:p>
          </p:txBody>
        </p:sp>
        <p:sp>
          <p:nvSpPr>
            <p:cNvPr id="99" name="TextBox 98"/>
            <p:cNvSpPr txBox="1"/>
            <p:nvPr/>
          </p:nvSpPr>
          <p:spPr>
            <a:xfrm>
              <a:off x="1042416" y="4416552"/>
              <a:ext cx="223007" cy="269975"/>
            </a:xfrm>
            <a:prstGeom prst="rect">
              <a:avLst/>
            </a:prstGeom>
            <a:noFill/>
          </p:spPr>
          <p:txBody>
            <a:bodyPr wrap="none" rtlCol="0">
              <a:spAutoFit/>
            </a:bodyPr>
            <a:lstStyle/>
            <a:p>
              <a:r>
                <a:rPr lang="en-US" sz="1500" dirty="0">
                  <a:solidFill>
                    <a:srgbClr val="FF0000"/>
                  </a:solidFill>
                </a:rPr>
                <a:t>7</a:t>
              </a:r>
              <a:endParaRPr lang="nl-NL" sz="1500" dirty="0">
                <a:solidFill>
                  <a:srgbClr val="FF0000"/>
                </a:solidFill>
              </a:endParaRPr>
            </a:p>
          </p:txBody>
        </p:sp>
        <p:sp>
          <p:nvSpPr>
            <p:cNvPr id="100" name="TextBox 99"/>
            <p:cNvSpPr txBox="1"/>
            <p:nvPr/>
          </p:nvSpPr>
          <p:spPr>
            <a:xfrm>
              <a:off x="1252728" y="4727448"/>
              <a:ext cx="223007" cy="269975"/>
            </a:xfrm>
            <a:prstGeom prst="rect">
              <a:avLst/>
            </a:prstGeom>
            <a:noFill/>
          </p:spPr>
          <p:txBody>
            <a:bodyPr wrap="none" rtlCol="0">
              <a:spAutoFit/>
            </a:bodyPr>
            <a:lstStyle/>
            <a:p>
              <a:r>
                <a:rPr lang="en-US" sz="1500" dirty="0">
                  <a:solidFill>
                    <a:srgbClr val="FF0000"/>
                  </a:solidFill>
                </a:rPr>
                <a:t>7</a:t>
              </a:r>
              <a:endParaRPr lang="nl-NL" sz="1500" dirty="0">
                <a:solidFill>
                  <a:srgbClr val="FF0000"/>
                </a:solidFill>
              </a:endParaRPr>
            </a:p>
          </p:txBody>
        </p:sp>
        <p:sp>
          <p:nvSpPr>
            <p:cNvPr id="101" name="TextBox 100"/>
            <p:cNvSpPr txBox="1"/>
            <p:nvPr/>
          </p:nvSpPr>
          <p:spPr>
            <a:xfrm>
              <a:off x="2002536" y="4073649"/>
              <a:ext cx="223007" cy="269975"/>
            </a:xfrm>
            <a:prstGeom prst="rect">
              <a:avLst/>
            </a:prstGeom>
            <a:noFill/>
          </p:spPr>
          <p:txBody>
            <a:bodyPr wrap="none" rtlCol="0">
              <a:spAutoFit/>
            </a:bodyPr>
            <a:lstStyle/>
            <a:p>
              <a:r>
                <a:rPr lang="en-US" sz="1500" dirty="0">
                  <a:solidFill>
                    <a:srgbClr val="FF0000"/>
                  </a:solidFill>
                </a:rPr>
                <a:t>5</a:t>
              </a:r>
              <a:endParaRPr lang="nl-NL" sz="1500" dirty="0">
                <a:solidFill>
                  <a:srgbClr val="FF0000"/>
                </a:solidFill>
              </a:endParaRPr>
            </a:p>
          </p:txBody>
        </p:sp>
        <p:sp>
          <p:nvSpPr>
            <p:cNvPr id="102" name="TextBox 101"/>
            <p:cNvSpPr txBox="1"/>
            <p:nvPr/>
          </p:nvSpPr>
          <p:spPr>
            <a:xfrm>
              <a:off x="2105472" y="4433689"/>
              <a:ext cx="223007" cy="269975"/>
            </a:xfrm>
            <a:prstGeom prst="rect">
              <a:avLst/>
            </a:prstGeom>
            <a:noFill/>
          </p:spPr>
          <p:txBody>
            <a:bodyPr wrap="none" rtlCol="0">
              <a:spAutoFit/>
            </a:bodyPr>
            <a:lstStyle/>
            <a:p>
              <a:r>
                <a:rPr lang="en-US" sz="1500" dirty="0">
                  <a:solidFill>
                    <a:srgbClr val="FF0000"/>
                  </a:solidFill>
                </a:rPr>
                <a:t>5</a:t>
              </a:r>
              <a:endParaRPr lang="nl-NL" sz="1500" dirty="0">
                <a:solidFill>
                  <a:srgbClr val="FF0000"/>
                </a:solidFill>
              </a:endParaRPr>
            </a:p>
          </p:txBody>
        </p:sp>
        <p:sp>
          <p:nvSpPr>
            <p:cNvPr id="103" name="TextBox 102"/>
            <p:cNvSpPr txBox="1"/>
            <p:nvPr/>
          </p:nvSpPr>
          <p:spPr>
            <a:xfrm>
              <a:off x="2825552" y="3767328"/>
              <a:ext cx="223007" cy="269975"/>
            </a:xfrm>
            <a:prstGeom prst="rect">
              <a:avLst/>
            </a:prstGeom>
            <a:noFill/>
          </p:spPr>
          <p:txBody>
            <a:bodyPr wrap="none" rtlCol="0">
              <a:spAutoFit/>
            </a:bodyPr>
            <a:lstStyle/>
            <a:p>
              <a:r>
                <a:rPr lang="en-US" sz="1500" dirty="0">
                  <a:solidFill>
                    <a:srgbClr val="FF0000"/>
                  </a:solidFill>
                </a:rPr>
                <a:t>3</a:t>
              </a:r>
              <a:endParaRPr lang="nl-NL" sz="1500" dirty="0">
                <a:solidFill>
                  <a:srgbClr val="FF0000"/>
                </a:solidFill>
              </a:endParaRPr>
            </a:p>
          </p:txBody>
        </p:sp>
        <p:sp>
          <p:nvSpPr>
            <p:cNvPr id="104" name="TextBox 103"/>
            <p:cNvSpPr txBox="1"/>
            <p:nvPr/>
          </p:nvSpPr>
          <p:spPr>
            <a:xfrm>
              <a:off x="2897560" y="4019698"/>
              <a:ext cx="223007" cy="269975"/>
            </a:xfrm>
            <a:prstGeom prst="rect">
              <a:avLst/>
            </a:prstGeom>
            <a:noFill/>
          </p:spPr>
          <p:txBody>
            <a:bodyPr wrap="none" rtlCol="0">
              <a:spAutoFit/>
            </a:bodyPr>
            <a:lstStyle/>
            <a:p>
              <a:r>
                <a:rPr lang="en-US" sz="1500" dirty="0">
                  <a:solidFill>
                    <a:srgbClr val="FF0000"/>
                  </a:solidFill>
                </a:rPr>
                <a:t>3</a:t>
              </a:r>
              <a:endParaRPr lang="nl-NL" sz="1500" dirty="0">
                <a:solidFill>
                  <a:srgbClr val="FF0000"/>
                </a:solidFill>
              </a:endParaRPr>
            </a:p>
          </p:txBody>
        </p:sp>
        <p:sp>
          <p:nvSpPr>
            <p:cNvPr id="105" name="TextBox 104"/>
            <p:cNvSpPr txBox="1"/>
            <p:nvPr/>
          </p:nvSpPr>
          <p:spPr>
            <a:xfrm>
              <a:off x="3730752" y="3299618"/>
              <a:ext cx="223007" cy="269975"/>
            </a:xfrm>
            <a:prstGeom prst="rect">
              <a:avLst/>
            </a:prstGeom>
            <a:noFill/>
          </p:spPr>
          <p:txBody>
            <a:bodyPr wrap="none" rtlCol="0">
              <a:spAutoFit/>
            </a:bodyPr>
            <a:lstStyle/>
            <a:p>
              <a:r>
                <a:rPr lang="en-US" sz="1500" dirty="0">
                  <a:solidFill>
                    <a:srgbClr val="FF0000"/>
                  </a:solidFill>
                </a:rPr>
                <a:t>3</a:t>
              </a:r>
              <a:endParaRPr lang="nl-NL" sz="1500" dirty="0">
                <a:solidFill>
                  <a:srgbClr val="FF0000"/>
                </a:solidFill>
              </a:endParaRPr>
            </a:p>
          </p:txBody>
        </p:sp>
        <p:sp>
          <p:nvSpPr>
            <p:cNvPr id="106" name="TextBox 105"/>
            <p:cNvSpPr txBox="1"/>
            <p:nvPr/>
          </p:nvSpPr>
          <p:spPr>
            <a:xfrm>
              <a:off x="3833664" y="3569593"/>
              <a:ext cx="223007" cy="269975"/>
            </a:xfrm>
            <a:prstGeom prst="rect">
              <a:avLst/>
            </a:prstGeom>
            <a:noFill/>
          </p:spPr>
          <p:txBody>
            <a:bodyPr wrap="none" rtlCol="0">
              <a:spAutoFit/>
            </a:bodyPr>
            <a:lstStyle/>
            <a:p>
              <a:r>
                <a:rPr lang="en-US" sz="1500" dirty="0">
                  <a:solidFill>
                    <a:srgbClr val="FF0000"/>
                  </a:solidFill>
                </a:rPr>
                <a:t>3</a:t>
              </a:r>
              <a:endParaRPr lang="nl-NL" sz="1500" dirty="0">
                <a:solidFill>
                  <a:srgbClr val="FF0000"/>
                </a:solidFill>
              </a:endParaRPr>
            </a:p>
          </p:txBody>
        </p:sp>
        <p:sp>
          <p:nvSpPr>
            <p:cNvPr id="107" name="TextBox 106"/>
            <p:cNvSpPr txBox="1"/>
            <p:nvPr/>
          </p:nvSpPr>
          <p:spPr>
            <a:xfrm>
              <a:off x="872849" y="4861168"/>
              <a:ext cx="300210" cy="269975"/>
            </a:xfrm>
            <a:prstGeom prst="rect">
              <a:avLst/>
            </a:prstGeom>
            <a:noFill/>
          </p:spPr>
          <p:txBody>
            <a:bodyPr wrap="none" rtlCol="0">
              <a:spAutoFit/>
            </a:bodyPr>
            <a:lstStyle/>
            <a:p>
              <a:r>
                <a:rPr lang="en-US" sz="1500" dirty="0"/>
                <a:t>32</a:t>
              </a:r>
              <a:endParaRPr lang="nl-NL" sz="1500" dirty="0"/>
            </a:p>
          </p:txBody>
        </p:sp>
        <p:sp>
          <p:nvSpPr>
            <p:cNvPr id="108" name="TextBox 107"/>
            <p:cNvSpPr txBox="1"/>
            <p:nvPr/>
          </p:nvSpPr>
          <p:spPr>
            <a:xfrm>
              <a:off x="437110" y="3371626"/>
              <a:ext cx="300210" cy="269975"/>
            </a:xfrm>
            <a:prstGeom prst="rect">
              <a:avLst/>
            </a:prstGeom>
            <a:noFill/>
          </p:spPr>
          <p:txBody>
            <a:bodyPr wrap="none" rtlCol="0">
              <a:spAutoFit/>
            </a:bodyPr>
            <a:lstStyle/>
            <a:p>
              <a:r>
                <a:rPr lang="en-US" sz="1500" dirty="0"/>
                <a:t>32</a:t>
              </a:r>
              <a:endParaRPr lang="nl-NL" sz="1500" dirty="0"/>
            </a:p>
          </p:txBody>
        </p:sp>
        <p:sp>
          <p:nvSpPr>
            <p:cNvPr id="109" name="TextBox 108"/>
            <p:cNvSpPr txBox="1"/>
            <p:nvPr/>
          </p:nvSpPr>
          <p:spPr>
            <a:xfrm>
              <a:off x="1716357" y="3520416"/>
              <a:ext cx="300210" cy="269975"/>
            </a:xfrm>
            <a:prstGeom prst="rect">
              <a:avLst/>
            </a:prstGeom>
            <a:noFill/>
          </p:spPr>
          <p:txBody>
            <a:bodyPr wrap="none" rtlCol="0">
              <a:spAutoFit/>
            </a:bodyPr>
            <a:lstStyle/>
            <a:p>
              <a:r>
                <a:rPr lang="en-US" sz="1500" dirty="0"/>
                <a:t>26</a:t>
              </a:r>
              <a:endParaRPr lang="nl-NL" sz="1500" dirty="0"/>
            </a:p>
          </p:txBody>
        </p:sp>
        <p:sp>
          <p:nvSpPr>
            <p:cNvPr id="110" name="TextBox 109"/>
            <p:cNvSpPr txBox="1"/>
            <p:nvPr/>
          </p:nvSpPr>
          <p:spPr>
            <a:xfrm>
              <a:off x="1783420" y="4523754"/>
              <a:ext cx="300210" cy="269975"/>
            </a:xfrm>
            <a:prstGeom prst="rect">
              <a:avLst/>
            </a:prstGeom>
            <a:noFill/>
          </p:spPr>
          <p:txBody>
            <a:bodyPr wrap="none" rtlCol="0">
              <a:spAutoFit/>
            </a:bodyPr>
            <a:lstStyle/>
            <a:p>
              <a:r>
                <a:rPr lang="en-US" sz="1500" dirty="0"/>
                <a:t>26</a:t>
              </a:r>
              <a:endParaRPr lang="nl-NL" sz="1500" dirty="0"/>
            </a:p>
          </p:txBody>
        </p:sp>
        <p:sp>
          <p:nvSpPr>
            <p:cNvPr id="111" name="TextBox 110"/>
            <p:cNvSpPr txBox="1"/>
            <p:nvPr/>
          </p:nvSpPr>
          <p:spPr>
            <a:xfrm>
              <a:off x="2670048" y="3509577"/>
              <a:ext cx="300210" cy="269975"/>
            </a:xfrm>
            <a:prstGeom prst="rect">
              <a:avLst/>
            </a:prstGeom>
            <a:noFill/>
          </p:spPr>
          <p:txBody>
            <a:bodyPr wrap="none" rtlCol="0">
              <a:spAutoFit/>
            </a:bodyPr>
            <a:lstStyle/>
            <a:p>
              <a:r>
                <a:rPr lang="en-US" sz="1500" dirty="0"/>
                <a:t>22</a:t>
              </a:r>
              <a:endParaRPr lang="nl-NL" sz="1500" dirty="0"/>
            </a:p>
          </p:txBody>
        </p:sp>
        <p:sp>
          <p:nvSpPr>
            <p:cNvPr id="112" name="TextBox 111"/>
            <p:cNvSpPr txBox="1"/>
            <p:nvPr/>
          </p:nvSpPr>
          <p:spPr>
            <a:xfrm>
              <a:off x="2768200" y="4284101"/>
              <a:ext cx="300210" cy="269975"/>
            </a:xfrm>
            <a:prstGeom prst="rect">
              <a:avLst/>
            </a:prstGeom>
            <a:noFill/>
          </p:spPr>
          <p:txBody>
            <a:bodyPr wrap="none" rtlCol="0">
              <a:spAutoFit/>
            </a:bodyPr>
            <a:lstStyle/>
            <a:p>
              <a:r>
                <a:rPr lang="en-US" sz="1500" dirty="0"/>
                <a:t>22</a:t>
              </a:r>
              <a:endParaRPr lang="nl-NL" sz="1500" dirty="0"/>
            </a:p>
          </p:txBody>
        </p:sp>
        <p:sp>
          <p:nvSpPr>
            <p:cNvPr id="113" name="TextBox 112"/>
            <p:cNvSpPr txBox="1"/>
            <p:nvPr/>
          </p:nvSpPr>
          <p:spPr>
            <a:xfrm>
              <a:off x="3401616" y="2993529"/>
              <a:ext cx="300210" cy="269975"/>
            </a:xfrm>
            <a:prstGeom prst="rect">
              <a:avLst/>
            </a:prstGeom>
            <a:noFill/>
          </p:spPr>
          <p:txBody>
            <a:bodyPr wrap="none" rtlCol="0">
              <a:spAutoFit/>
            </a:bodyPr>
            <a:lstStyle/>
            <a:p>
              <a:r>
                <a:rPr lang="en-US" sz="1500" dirty="0"/>
                <a:t>20</a:t>
              </a:r>
              <a:endParaRPr lang="nl-NL" sz="1500" dirty="0"/>
            </a:p>
          </p:txBody>
        </p:sp>
        <p:sp>
          <p:nvSpPr>
            <p:cNvPr id="114" name="TextBox 113"/>
            <p:cNvSpPr txBox="1"/>
            <p:nvPr/>
          </p:nvSpPr>
          <p:spPr>
            <a:xfrm>
              <a:off x="3689648" y="4073649"/>
              <a:ext cx="300210" cy="269975"/>
            </a:xfrm>
            <a:prstGeom prst="rect">
              <a:avLst/>
            </a:prstGeom>
            <a:noFill/>
          </p:spPr>
          <p:txBody>
            <a:bodyPr wrap="none" rtlCol="0">
              <a:spAutoFit/>
            </a:bodyPr>
            <a:lstStyle/>
            <a:p>
              <a:r>
                <a:rPr lang="en-US" sz="1500" dirty="0"/>
                <a:t>20</a:t>
              </a:r>
              <a:endParaRPr lang="nl-NL" sz="1500" dirty="0"/>
            </a:p>
          </p:txBody>
        </p:sp>
        <p:sp>
          <p:nvSpPr>
            <p:cNvPr id="115" name="TextBox 114"/>
            <p:cNvSpPr txBox="1"/>
            <p:nvPr/>
          </p:nvSpPr>
          <p:spPr>
            <a:xfrm>
              <a:off x="4623699" y="3209553"/>
              <a:ext cx="290085" cy="257120"/>
            </a:xfrm>
            <a:prstGeom prst="rect">
              <a:avLst/>
            </a:prstGeom>
            <a:noFill/>
          </p:spPr>
          <p:txBody>
            <a:bodyPr wrap="none" rtlCol="0">
              <a:spAutoFit/>
            </a:bodyPr>
            <a:lstStyle/>
            <a:p>
              <a:r>
                <a:rPr lang="en-US" sz="1400" dirty="0"/>
                <a:t>18</a:t>
              </a:r>
              <a:endParaRPr lang="nl-NL" sz="1300" dirty="0"/>
            </a:p>
          </p:txBody>
        </p:sp>
        <p:sp>
          <p:nvSpPr>
            <p:cNvPr id="116" name="TextBox 115"/>
            <p:cNvSpPr txBox="1"/>
            <p:nvPr/>
          </p:nvSpPr>
          <p:spPr>
            <a:xfrm>
              <a:off x="4625752" y="4019698"/>
              <a:ext cx="300210" cy="269975"/>
            </a:xfrm>
            <a:prstGeom prst="rect">
              <a:avLst/>
            </a:prstGeom>
            <a:noFill/>
          </p:spPr>
          <p:txBody>
            <a:bodyPr wrap="none" rtlCol="0">
              <a:spAutoFit/>
            </a:bodyPr>
            <a:lstStyle/>
            <a:p>
              <a:r>
                <a:rPr lang="en-US" sz="1500" dirty="0"/>
                <a:t>18</a:t>
              </a:r>
              <a:endParaRPr lang="nl-NL" sz="1500" dirty="0"/>
            </a:p>
          </p:txBody>
        </p:sp>
        <p:sp>
          <p:nvSpPr>
            <p:cNvPr id="117" name="TextBox 116"/>
            <p:cNvSpPr txBox="1"/>
            <p:nvPr/>
          </p:nvSpPr>
          <p:spPr>
            <a:xfrm>
              <a:off x="1030640" y="2192589"/>
              <a:ext cx="891113" cy="269975"/>
            </a:xfrm>
            <a:prstGeom prst="rect">
              <a:avLst/>
            </a:prstGeom>
            <a:noFill/>
          </p:spPr>
          <p:txBody>
            <a:bodyPr wrap="none" rtlCol="0">
              <a:spAutoFit/>
            </a:bodyPr>
            <a:lstStyle/>
            <a:p>
              <a:r>
                <a:rPr lang="en-US" sz="1500" dirty="0"/>
                <a:t>Convolution</a:t>
              </a:r>
              <a:endParaRPr lang="nl-NL" sz="1500" dirty="0"/>
            </a:p>
          </p:txBody>
        </p:sp>
        <p:sp>
          <p:nvSpPr>
            <p:cNvPr id="118" name="TextBox 117"/>
            <p:cNvSpPr txBox="1"/>
            <p:nvPr/>
          </p:nvSpPr>
          <p:spPr>
            <a:xfrm>
              <a:off x="2005499" y="2301340"/>
              <a:ext cx="891113" cy="269975"/>
            </a:xfrm>
            <a:prstGeom prst="rect">
              <a:avLst/>
            </a:prstGeom>
            <a:noFill/>
          </p:spPr>
          <p:txBody>
            <a:bodyPr wrap="none" rtlCol="0">
              <a:spAutoFit/>
            </a:bodyPr>
            <a:lstStyle/>
            <a:p>
              <a:r>
                <a:rPr lang="en-US" sz="1500" dirty="0"/>
                <a:t>Convolution</a:t>
              </a:r>
              <a:endParaRPr lang="nl-NL" sz="1500" dirty="0"/>
            </a:p>
          </p:txBody>
        </p:sp>
        <p:sp>
          <p:nvSpPr>
            <p:cNvPr id="119" name="TextBox 118"/>
            <p:cNvSpPr txBox="1"/>
            <p:nvPr/>
          </p:nvSpPr>
          <p:spPr>
            <a:xfrm>
              <a:off x="2980358" y="2410469"/>
              <a:ext cx="891113" cy="269975"/>
            </a:xfrm>
            <a:prstGeom prst="rect">
              <a:avLst/>
            </a:prstGeom>
            <a:noFill/>
          </p:spPr>
          <p:txBody>
            <a:bodyPr wrap="none" rtlCol="0">
              <a:spAutoFit/>
            </a:bodyPr>
            <a:lstStyle/>
            <a:p>
              <a:r>
                <a:rPr lang="en-US" sz="1500" dirty="0"/>
                <a:t>Convolution</a:t>
              </a:r>
              <a:endParaRPr lang="nl-NL" sz="1500" dirty="0"/>
            </a:p>
          </p:txBody>
        </p:sp>
        <p:sp>
          <p:nvSpPr>
            <p:cNvPr id="120" name="TextBox 119"/>
            <p:cNvSpPr txBox="1"/>
            <p:nvPr/>
          </p:nvSpPr>
          <p:spPr>
            <a:xfrm>
              <a:off x="4051672" y="2531723"/>
              <a:ext cx="891113" cy="269975"/>
            </a:xfrm>
            <a:prstGeom prst="rect">
              <a:avLst/>
            </a:prstGeom>
            <a:noFill/>
          </p:spPr>
          <p:txBody>
            <a:bodyPr wrap="none" rtlCol="0">
              <a:spAutoFit/>
            </a:bodyPr>
            <a:lstStyle/>
            <a:p>
              <a:r>
                <a:rPr lang="en-US" sz="1500" dirty="0"/>
                <a:t>Convolution</a:t>
              </a:r>
              <a:endParaRPr lang="nl-NL" sz="1500" dirty="0"/>
            </a:p>
          </p:txBody>
        </p:sp>
        <p:sp>
          <p:nvSpPr>
            <p:cNvPr id="121" name="TextBox 120"/>
            <p:cNvSpPr txBox="1"/>
            <p:nvPr/>
          </p:nvSpPr>
          <p:spPr>
            <a:xfrm>
              <a:off x="3859187" y="1971988"/>
              <a:ext cx="2251392" cy="369332"/>
            </a:xfrm>
            <a:prstGeom prst="rect">
              <a:avLst/>
            </a:prstGeom>
            <a:noFill/>
          </p:spPr>
          <p:txBody>
            <a:bodyPr wrap="square" rtlCol="0">
              <a:spAutoFit/>
            </a:bodyPr>
            <a:lstStyle/>
            <a:p>
              <a:r>
                <a:rPr lang="en-US" sz="1800" b="1" dirty="0">
                  <a:solidFill>
                    <a:schemeClr val="accent1"/>
                  </a:solidFill>
                </a:rPr>
                <a:t>Convolutional Layers</a:t>
              </a:r>
              <a:endParaRPr lang="nl-NL" sz="1600" b="1" baseline="-25000" dirty="0">
                <a:solidFill>
                  <a:schemeClr val="accent1"/>
                </a:solidFill>
              </a:endParaRPr>
            </a:p>
          </p:txBody>
        </p:sp>
      </p:grpSp>
      <p:cxnSp>
        <p:nvCxnSpPr>
          <p:cNvPr id="167" name="Straight Arrow Connector 166"/>
          <p:cNvCxnSpPr/>
          <p:nvPr/>
        </p:nvCxnSpPr>
        <p:spPr>
          <a:xfrm flipV="1">
            <a:off x="9002133" y="1999183"/>
            <a:ext cx="394901" cy="753513"/>
          </a:xfrm>
          <a:prstGeom prst="straightConnector1">
            <a:avLst/>
          </a:prstGeom>
          <a:noFill/>
          <a:ln w="19050" cap="flat" cmpd="sng" algn="ctr">
            <a:solidFill>
              <a:srgbClr val="4472C4"/>
            </a:solidFill>
            <a:prstDash val="solid"/>
            <a:miter lim="800000"/>
            <a:tailEnd type="triangle"/>
          </a:ln>
          <a:effectLst/>
        </p:spPr>
      </p:cxnSp>
    </p:spTree>
    <p:extLst>
      <p:ext uri="{BB962C8B-B14F-4D97-AF65-F5344CB8AC3E}">
        <p14:creationId xmlns:p14="http://schemas.microsoft.com/office/powerpoint/2010/main" val="394617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par>
                                <p:cTn id="8" presetID="10" presetClass="entr" presetSubtype="0" fill="hold" nodeType="withEffect">
                                  <p:stCondLst>
                                    <p:cond delay="0"/>
                                  </p:stCondLst>
                                  <p:childTnLst>
                                    <p:set>
                                      <p:cBhvr>
                                        <p:cTn id="9" dur="1" fill="hold">
                                          <p:stCondLst>
                                            <p:cond delay="0"/>
                                          </p:stCondLst>
                                        </p:cTn>
                                        <p:tgtEl>
                                          <p:spTgt spid="122"/>
                                        </p:tgtEl>
                                        <p:attrNameLst>
                                          <p:attrName>style.visibility</p:attrName>
                                        </p:attrNameLst>
                                      </p:cBhvr>
                                      <p:to>
                                        <p:strVal val="visible"/>
                                      </p:to>
                                    </p:set>
                                    <p:animEffect transition="in" filter="fade">
                                      <p:cBhvr>
                                        <p:cTn id="10" dur="500"/>
                                        <p:tgtEl>
                                          <p:spTgt spid="122"/>
                                        </p:tgtEl>
                                      </p:cBhvr>
                                    </p:animEffect>
                                  </p:childTnLst>
                                </p:cTn>
                              </p:par>
                              <p:par>
                                <p:cTn id="11" presetID="10" presetClass="entr" presetSubtype="0" fill="hold" nodeType="withEffect">
                                  <p:stCondLst>
                                    <p:cond delay="0"/>
                                  </p:stCondLst>
                                  <p:childTnLst>
                                    <p:set>
                                      <p:cBhvr>
                                        <p:cTn id="12" dur="1" fill="hold">
                                          <p:stCondLst>
                                            <p:cond delay="0"/>
                                          </p:stCondLst>
                                        </p:cTn>
                                        <p:tgtEl>
                                          <p:spTgt spid="170"/>
                                        </p:tgtEl>
                                        <p:attrNameLst>
                                          <p:attrName>style.visibility</p:attrName>
                                        </p:attrNameLst>
                                      </p:cBhvr>
                                      <p:to>
                                        <p:strVal val="visible"/>
                                      </p:to>
                                    </p:set>
                                    <p:animEffect transition="in" filter="fade">
                                      <p:cBhvr>
                                        <p:cTn id="13"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082519296"/>
              </p:ext>
            </p:extLst>
          </p:nvPr>
        </p:nvGraphicFramePr>
        <p:xfrm>
          <a:off x="8010128" y="833289"/>
          <a:ext cx="5143500" cy="5886450"/>
        </p:xfrm>
        <a:graphic>
          <a:graphicData uri="http://schemas.openxmlformats.org/presentationml/2006/ole">
            <mc:AlternateContent xmlns:mc="http://schemas.openxmlformats.org/markup-compatibility/2006">
              <mc:Choice xmlns:v="urn:schemas-microsoft-com:vml" Requires="v">
                <p:oleObj spid="_x0000_s2458" name="Image" r:id="rId4" imgW="5144040" imgH="5887080" progId="Photoshop.Image.11">
                  <p:embed/>
                </p:oleObj>
              </mc:Choice>
              <mc:Fallback>
                <p:oleObj name="Image" r:id="rId4" imgW="5144040" imgH="5887080" progId="Photoshop.Image.11">
                  <p:embed/>
                  <p:pic>
                    <p:nvPicPr>
                      <p:cNvPr id="0" name=""/>
                      <p:cNvPicPr/>
                      <p:nvPr/>
                    </p:nvPicPr>
                    <p:blipFill>
                      <a:blip r:embed="rId5"/>
                      <a:stretch>
                        <a:fillRect/>
                      </a:stretch>
                    </p:blipFill>
                    <p:spPr>
                      <a:xfrm>
                        <a:off x="8010128" y="833289"/>
                        <a:ext cx="5143500" cy="5886450"/>
                      </a:xfrm>
                      <a:prstGeom prst="rect">
                        <a:avLst/>
                      </a:prstGeom>
                      <a:solidFill>
                        <a:srgbClr val="FF0000"/>
                      </a:solidFill>
                    </p:spPr>
                  </p:pic>
                </p:oleObj>
              </mc:Fallback>
            </mc:AlternateContent>
          </a:graphicData>
        </a:graphic>
      </p:graphicFrame>
      <p:sp>
        <p:nvSpPr>
          <p:cNvPr id="17" name="Rectangle 16"/>
          <p:cNvSpPr/>
          <p:nvPr/>
        </p:nvSpPr>
        <p:spPr>
          <a:xfrm>
            <a:off x="8108995" y="833289"/>
            <a:ext cx="5044633" cy="5976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8"/>
          <p:cNvSpPr>
            <a:spLocks noGrp="1"/>
          </p:cNvSpPr>
          <p:nvPr>
            <p:ph type="title"/>
          </p:nvPr>
        </p:nvSpPr>
        <p:spPr>
          <a:xfrm>
            <a:off x="783000" y="833289"/>
            <a:ext cx="12150000" cy="800100"/>
          </a:xfrm>
        </p:spPr>
        <p:txBody>
          <a:bodyPr/>
          <a:lstStyle/>
          <a:p>
            <a:r>
              <a:rPr lang="en-US" sz="4000" dirty="0" smtClean="0"/>
              <a:t>A problem!</a:t>
            </a:r>
            <a:endParaRPr lang="nl-NL" sz="4000" dirty="0"/>
          </a:p>
        </p:txBody>
      </p:sp>
      <p:pic>
        <p:nvPicPr>
          <p:cNvPr id="6" name="Picture 5"/>
          <p:cNvPicPr>
            <a:picLocks noChangeAspect="1"/>
          </p:cNvPicPr>
          <p:nvPr/>
        </p:nvPicPr>
        <p:blipFill>
          <a:blip r:embed="rId6"/>
          <a:stretch>
            <a:fillRect/>
          </a:stretch>
        </p:blipFill>
        <p:spPr>
          <a:xfrm>
            <a:off x="616163" y="2561481"/>
            <a:ext cx="2893972" cy="2895393"/>
          </a:xfrm>
          <a:prstGeom prst="rect">
            <a:avLst/>
          </a:prstGeom>
          <a:ln w="38100">
            <a:solidFill>
              <a:srgbClr val="FF0000"/>
            </a:solidFill>
            <a:prstDash val="sysDash"/>
          </a:ln>
        </p:spPr>
      </p:pic>
      <p:sp>
        <p:nvSpPr>
          <p:cNvPr id="12" name="Flowchart: Connector 11"/>
          <p:cNvSpPr/>
          <p:nvPr/>
        </p:nvSpPr>
        <p:spPr>
          <a:xfrm>
            <a:off x="2033464" y="4001640"/>
            <a:ext cx="72008" cy="72009"/>
          </a:xfrm>
          <a:prstGeom prst="flowChartConnector">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8" name="Object 7"/>
          <p:cNvGraphicFramePr>
            <a:graphicFrameLocks noChangeAspect="1"/>
          </p:cNvGraphicFramePr>
          <p:nvPr>
            <p:extLst>
              <p:ext uri="{D42A27DB-BD31-4B8C-83A1-F6EECF244321}">
                <p14:modId xmlns:p14="http://schemas.microsoft.com/office/powerpoint/2010/main" val="1569657893"/>
              </p:ext>
            </p:extLst>
          </p:nvPr>
        </p:nvGraphicFramePr>
        <p:xfrm>
          <a:off x="3929839" y="3431617"/>
          <a:ext cx="466725" cy="466725"/>
        </p:xfrm>
        <a:graphic>
          <a:graphicData uri="http://schemas.openxmlformats.org/presentationml/2006/ole">
            <mc:AlternateContent xmlns:mc="http://schemas.openxmlformats.org/markup-compatibility/2006">
              <mc:Choice xmlns:v="urn:schemas-microsoft-com:vml" Requires="v">
                <p:oleObj spid="_x0000_s2459" name="Image" r:id="rId7" imgW="466560" imgH="466560" progId="Photoshop.Image.11">
                  <p:embed/>
                </p:oleObj>
              </mc:Choice>
              <mc:Fallback>
                <p:oleObj name="Image" r:id="rId7" imgW="466560" imgH="466560" progId="Photoshop.Image.11">
                  <p:embed/>
                  <p:pic>
                    <p:nvPicPr>
                      <p:cNvPr id="0" name=""/>
                      <p:cNvPicPr/>
                      <p:nvPr/>
                    </p:nvPicPr>
                    <p:blipFill>
                      <a:blip r:embed="rId8"/>
                      <a:stretch>
                        <a:fillRect/>
                      </a:stretch>
                    </p:blipFill>
                    <p:spPr>
                      <a:xfrm>
                        <a:off x="3929839" y="3431617"/>
                        <a:ext cx="466725" cy="466725"/>
                      </a:xfrm>
                      <a:prstGeom prst="rect">
                        <a:avLst/>
                      </a:prstGeom>
                      <a:ln w="19050">
                        <a:solidFill>
                          <a:srgbClr val="FF0000"/>
                        </a:solidFill>
                        <a:prstDash val="sysDash"/>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274055813"/>
              </p:ext>
            </p:extLst>
          </p:nvPr>
        </p:nvGraphicFramePr>
        <p:xfrm>
          <a:off x="3897197" y="4199642"/>
          <a:ext cx="466725" cy="466725"/>
        </p:xfrm>
        <a:graphic>
          <a:graphicData uri="http://schemas.openxmlformats.org/presentationml/2006/ole">
            <mc:AlternateContent xmlns:mc="http://schemas.openxmlformats.org/markup-compatibility/2006">
              <mc:Choice xmlns:v="urn:schemas-microsoft-com:vml" Requires="v">
                <p:oleObj spid="_x0000_s2460" name="Image" r:id="rId9" imgW="466560" imgH="466560" progId="Photoshop.Image.11">
                  <p:embed/>
                </p:oleObj>
              </mc:Choice>
              <mc:Fallback>
                <p:oleObj name="Image" r:id="rId9" imgW="466560" imgH="466560" progId="Photoshop.Image.11">
                  <p:embed/>
                  <p:pic>
                    <p:nvPicPr>
                      <p:cNvPr id="0" name=""/>
                      <p:cNvPicPr/>
                      <p:nvPr/>
                    </p:nvPicPr>
                    <p:blipFill>
                      <a:blip r:embed="rId8"/>
                      <a:stretch>
                        <a:fillRect/>
                      </a:stretch>
                    </p:blipFill>
                    <p:spPr>
                      <a:xfrm>
                        <a:off x="3897197" y="4199642"/>
                        <a:ext cx="466725" cy="466725"/>
                      </a:xfrm>
                      <a:prstGeom prst="rect">
                        <a:avLst/>
                      </a:prstGeom>
                      <a:ln w="19050">
                        <a:solidFill>
                          <a:srgbClr val="FF0000"/>
                        </a:solidFill>
                        <a:prstDash val="sysDash"/>
                      </a:ln>
                    </p:spPr>
                  </p:pic>
                </p:oleObj>
              </mc:Fallback>
            </mc:AlternateContent>
          </a:graphicData>
        </a:graphic>
      </p:graphicFrame>
      <p:sp>
        <p:nvSpPr>
          <p:cNvPr id="15" name="TextBox 14"/>
          <p:cNvSpPr txBox="1"/>
          <p:nvPr/>
        </p:nvSpPr>
        <p:spPr>
          <a:xfrm>
            <a:off x="7578080" y="2921521"/>
            <a:ext cx="530915" cy="1446550"/>
          </a:xfrm>
          <a:prstGeom prst="rect">
            <a:avLst/>
          </a:prstGeom>
          <a:noFill/>
        </p:spPr>
        <p:txBody>
          <a:bodyPr wrap="none" rtlCol="0">
            <a:spAutoFit/>
          </a:bodyPr>
          <a:lstStyle/>
          <a:p>
            <a:r>
              <a:rPr lang="en-US" sz="8800" dirty="0" smtClean="0">
                <a:solidFill>
                  <a:srgbClr val="FF0000"/>
                </a:solidFill>
              </a:rPr>
              <a:t>-</a:t>
            </a:r>
            <a:endParaRPr lang="nl-NL" dirty="0">
              <a:solidFill>
                <a:srgbClr val="FF0000"/>
              </a:solidFill>
            </a:endParaRPr>
          </a:p>
        </p:txBody>
      </p:sp>
      <p:sp>
        <p:nvSpPr>
          <p:cNvPr id="18" name="TextBox 17"/>
          <p:cNvSpPr txBox="1"/>
          <p:nvPr/>
        </p:nvSpPr>
        <p:spPr>
          <a:xfrm>
            <a:off x="11509781" y="3016118"/>
            <a:ext cx="490840" cy="830997"/>
          </a:xfrm>
          <a:prstGeom prst="rect">
            <a:avLst/>
          </a:prstGeom>
          <a:noFill/>
        </p:spPr>
        <p:txBody>
          <a:bodyPr wrap="none" rtlCol="0">
            <a:spAutoFit/>
          </a:bodyPr>
          <a:lstStyle/>
          <a:p>
            <a:r>
              <a:rPr lang="en-US" sz="4800" dirty="0">
                <a:solidFill>
                  <a:srgbClr val="FF0000"/>
                </a:solidFill>
              </a:rPr>
              <a:t>+</a:t>
            </a:r>
            <a:endParaRPr lang="nl-NL" dirty="0">
              <a:solidFill>
                <a:srgbClr val="FF0000"/>
              </a:solidFill>
            </a:endParaRPr>
          </a:p>
        </p:txBody>
      </p:sp>
      <p:sp>
        <p:nvSpPr>
          <p:cNvPr id="20" name="Rectangle 19"/>
          <p:cNvSpPr/>
          <p:nvPr/>
        </p:nvSpPr>
        <p:spPr>
          <a:xfrm>
            <a:off x="9998893" y="2507599"/>
            <a:ext cx="2835772" cy="2718178"/>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Flowchart: Connector 21"/>
          <p:cNvSpPr/>
          <p:nvPr/>
        </p:nvSpPr>
        <p:spPr>
          <a:xfrm flipH="1">
            <a:off x="11464062" y="3875482"/>
            <a:ext cx="45719" cy="45719"/>
          </a:xfrm>
          <a:prstGeom prst="flowChartConnector">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Flowchart: Connector 23"/>
          <p:cNvSpPr/>
          <p:nvPr/>
        </p:nvSpPr>
        <p:spPr>
          <a:xfrm>
            <a:off x="8298160" y="4171946"/>
            <a:ext cx="45719" cy="45719"/>
          </a:xfrm>
          <a:prstGeom prst="flowChartConnector">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tangle 24"/>
          <p:cNvSpPr/>
          <p:nvPr/>
        </p:nvSpPr>
        <p:spPr>
          <a:xfrm>
            <a:off x="6830540" y="2795631"/>
            <a:ext cx="2835772" cy="2718178"/>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2808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22222E-6 -2.88066E-6 L 0.30151 0.06914 " pathEditMode="relative" rAng="0" ptsTypes="AA">
                                      <p:cBhvr>
                                        <p:cTn id="14" dur="2000" fill="hold"/>
                                        <p:tgtEl>
                                          <p:spTgt spid="8"/>
                                        </p:tgtEl>
                                        <p:attrNameLst>
                                          <p:attrName>ppt_x</p:attrName>
                                          <p:attrName>ppt_y</p:attrName>
                                        </p:attrNameLst>
                                      </p:cBhvr>
                                      <p:rCtr x="15069" y="3457"/>
                                    </p:animMotion>
                                  </p:childTnLst>
                                </p:cTn>
                              </p:par>
                              <p:par>
                                <p:cTn id="15" presetID="42" presetClass="path" presetSubtype="0" accel="50000" decel="50000" fill="hold" nodeType="withEffect">
                                  <p:stCondLst>
                                    <p:cond delay="0"/>
                                  </p:stCondLst>
                                  <p:childTnLst>
                                    <p:animMotion origin="layout" path="M 2.59259E-6 4.40329E-6 L 0.53484 -0.06914 " pathEditMode="relative" rAng="0" ptsTypes="AA">
                                      <p:cBhvr>
                                        <p:cTn id="16" dur="2000" fill="hold"/>
                                        <p:tgtEl>
                                          <p:spTgt spid="14"/>
                                        </p:tgtEl>
                                        <p:attrNameLst>
                                          <p:attrName>ppt_x</p:attrName>
                                          <p:attrName>ppt_y</p:attrName>
                                        </p:attrNameLst>
                                      </p:cBhvr>
                                      <p:rCtr x="26736" y="-3457"/>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0"/>
                                        <p:tgtEl>
                                          <p:spTgt spid="17"/>
                                        </p:tgtEl>
                                      </p:cBhvr>
                                    </p:animEffect>
                                    <p:set>
                                      <p:cBhvr>
                                        <p:cTn id="21" dur="1" fill="hold">
                                          <p:stCondLst>
                                            <p:cond delay="4999"/>
                                          </p:stCondLst>
                                        </p:cTn>
                                        <p:tgtEl>
                                          <p:spTgt spid="17"/>
                                        </p:tgtEl>
                                        <p:attrNameLst>
                                          <p:attrName>style.visibility</p:attrName>
                                        </p:attrNameLst>
                                      </p:cBhvr>
                                      <p:to>
                                        <p:strVal val="hidden"/>
                                      </p:to>
                                    </p:set>
                                  </p:childTnLst>
                                </p:cTn>
                              </p:par>
                            </p:childTnLst>
                          </p:cTn>
                        </p:par>
                        <p:par>
                          <p:cTn id="22" fill="hold">
                            <p:stCondLst>
                              <p:cond delay="5000"/>
                            </p:stCondLst>
                            <p:childTnLst>
                              <p:par>
                                <p:cTn id="23" presetID="1"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par>
                          <p:cTn id="29" fill="hold">
                            <p:stCondLst>
                              <p:cond delay="5000"/>
                            </p:stCondLst>
                            <p:childTnLst>
                              <p:par>
                                <p:cTn id="30" presetID="1"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P spid="18" grpId="0"/>
      <p:bldP spid="20" grpId="0" animBg="1"/>
      <p:bldP spid="22"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Flowchart: Connector 21"/>
          <p:cNvSpPr/>
          <p:nvPr/>
        </p:nvSpPr>
        <p:spPr>
          <a:xfrm flipH="1">
            <a:off x="11464062" y="3875482"/>
            <a:ext cx="45719" cy="45719"/>
          </a:xfrm>
          <a:prstGeom prst="flowChartConnector">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8"/>
          <p:cNvSpPr>
            <a:spLocks noGrp="1"/>
          </p:cNvSpPr>
          <p:nvPr>
            <p:ph type="title"/>
          </p:nvPr>
        </p:nvSpPr>
        <p:spPr>
          <a:xfrm>
            <a:off x="783000" y="833289"/>
            <a:ext cx="12150000" cy="800100"/>
          </a:xfrm>
        </p:spPr>
        <p:txBody>
          <a:bodyPr/>
          <a:lstStyle/>
          <a:p>
            <a:r>
              <a:rPr lang="en-US" sz="4000" dirty="0" smtClean="0"/>
              <a:t>Larger scales!</a:t>
            </a:r>
            <a:endParaRPr lang="nl-NL" sz="4000" dirty="0"/>
          </a:p>
        </p:txBody>
      </p:sp>
      <p:graphicFrame>
        <p:nvGraphicFramePr>
          <p:cNvPr id="4" name="Object 3"/>
          <p:cNvGraphicFramePr>
            <a:graphicFrameLocks noChangeAspect="1"/>
          </p:cNvGraphicFramePr>
          <p:nvPr>
            <p:extLst>
              <p:ext uri="{D42A27DB-BD31-4B8C-83A1-F6EECF244321}">
                <p14:modId xmlns:p14="http://schemas.microsoft.com/office/powerpoint/2010/main" val="4194710134"/>
              </p:ext>
            </p:extLst>
          </p:nvPr>
        </p:nvGraphicFramePr>
        <p:xfrm>
          <a:off x="8010128" y="833289"/>
          <a:ext cx="5143500" cy="5886450"/>
        </p:xfrm>
        <a:graphic>
          <a:graphicData uri="http://schemas.openxmlformats.org/presentationml/2006/ole">
            <mc:AlternateContent xmlns:mc="http://schemas.openxmlformats.org/markup-compatibility/2006">
              <mc:Choice xmlns:v="urn:schemas-microsoft-com:vml" Requires="v">
                <p:oleObj spid="_x0000_s3467" name="Image" r:id="rId4" imgW="6856920" imgH="7847280" progId="Photoshop.Image.11">
                  <p:embed/>
                </p:oleObj>
              </mc:Choice>
              <mc:Fallback>
                <p:oleObj name="Image" r:id="rId4" imgW="6856920" imgH="7847280" progId="Photoshop.Image.11">
                  <p:embed/>
                  <p:pic>
                    <p:nvPicPr>
                      <p:cNvPr id="0" name=""/>
                      <p:cNvPicPr/>
                      <p:nvPr/>
                    </p:nvPicPr>
                    <p:blipFill>
                      <a:blip r:embed="rId5"/>
                      <a:stretch>
                        <a:fillRect/>
                      </a:stretch>
                    </p:blipFill>
                    <p:spPr>
                      <a:xfrm>
                        <a:off x="8010128" y="833289"/>
                        <a:ext cx="5143500" cy="5886450"/>
                      </a:xfrm>
                      <a:prstGeom prst="rect">
                        <a:avLst/>
                      </a:prstGeom>
                      <a:solidFill>
                        <a:srgbClr val="FF0000"/>
                      </a:solidFill>
                    </p:spPr>
                  </p:pic>
                </p:oleObj>
              </mc:Fallback>
            </mc:AlternateContent>
          </a:graphicData>
        </a:graphic>
      </p:graphicFrame>
      <p:sp>
        <p:nvSpPr>
          <p:cNvPr id="18" name="TextBox 17"/>
          <p:cNvSpPr txBox="1"/>
          <p:nvPr/>
        </p:nvSpPr>
        <p:spPr>
          <a:xfrm>
            <a:off x="4663328" y="2497896"/>
            <a:ext cx="490840" cy="830997"/>
          </a:xfrm>
          <a:prstGeom prst="rect">
            <a:avLst/>
          </a:prstGeom>
          <a:noFill/>
        </p:spPr>
        <p:txBody>
          <a:bodyPr wrap="none" rtlCol="0">
            <a:spAutoFit/>
          </a:bodyPr>
          <a:lstStyle/>
          <a:p>
            <a:r>
              <a:rPr lang="en-US" sz="4800" dirty="0">
                <a:solidFill>
                  <a:srgbClr val="FF0000"/>
                </a:solidFill>
              </a:rPr>
              <a:t>+</a:t>
            </a:r>
            <a:endParaRPr lang="nl-NL" dirty="0">
              <a:solidFill>
                <a:srgbClr val="FF0000"/>
              </a:solidFill>
            </a:endParaRPr>
          </a:p>
        </p:txBody>
      </p:sp>
      <p:sp>
        <p:nvSpPr>
          <p:cNvPr id="20" name="Rectangle 19"/>
          <p:cNvSpPr/>
          <p:nvPr/>
        </p:nvSpPr>
        <p:spPr>
          <a:xfrm>
            <a:off x="9954343" y="2464898"/>
            <a:ext cx="2880321" cy="276088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3" name="Object 2"/>
          <p:cNvGraphicFramePr>
            <a:graphicFrameLocks noChangeAspect="1"/>
          </p:cNvGraphicFramePr>
          <p:nvPr>
            <p:extLst>
              <p:ext uri="{D42A27DB-BD31-4B8C-83A1-F6EECF244321}">
                <p14:modId xmlns:p14="http://schemas.microsoft.com/office/powerpoint/2010/main" val="2999140122"/>
              </p:ext>
            </p:extLst>
          </p:nvPr>
        </p:nvGraphicFramePr>
        <p:xfrm>
          <a:off x="1739153" y="1633389"/>
          <a:ext cx="2924175" cy="2647950"/>
        </p:xfrm>
        <a:graphic>
          <a:graphicData uri="http://schemas.openxmlformats.org/presentationml/2006/ole">
            <mc:AlternateContent xmlns:mc="http://schemas.openxmlformats.org/markup-compatibility/2006">
              <mc:Choice xmlns:v="urn:schemas-microsoft-com:vml" Requires="v">
                <p:oleObj spid="_x0000_s3468" name="Image" r:id="rId6" imgW="2924280" imgH="2648160" progId="Photoshop.Image.11">
                  <p:embed/>
                </p:oleObj>
              </mc:Choice>
              <mc:Fallback>
                <p:oleObj name="Image" r:id="rId6" imgW="2924280" imgH="2648160" progId="Photoshop.Image.11">
                  <p:embed/>
                  <p:pic>
                    <p:nvPicPr>
                      <p:cNvPr id="0" name=""/>
                      <p:cNvPicPr/>
                      <p:nvPr/>
                    </p:nvPicPr>
                    <p:blipFill>
                      <a:blip r:embed="rId7"/>
                      <a:stretch>
                        <a:fillRect/>
                      </a:stretch>
                    </p:blipFill>
                    <p:spPr>
                      <a:xfrm>
                        <a:off x="1739153" y="1633389"/>
                        <a:ext cx="2924175" cy="26479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74347935"/>
              </p:ext>
            </p:extLst>
          </p:nvPr>
        </p:nvGraphicFramePr>
        <p:xfrm>
          <a:off x="1739153" y="4306019"/>
          <a:ext cx="2924175" cy="2647950"/>
        </p:xfrm>
        <a:graphic>
          <a:graphicData uri="http://schemas.openxmlformats.org/presentationml/2006/ole">
            <mc:AlternateContent xmlns:mc="http://schemas.openxmlformats.org/markup-compatibility/2006">
              <mc:Choice xmlns:v="urn:schemas-microsoft-com:vml" Requires="v">
                <p:oleObj spid="_x0000_s3469" name="Image" r:id="rId8" imgW="2924280" imgH="2648160" progId="Photoshop.Image.11">
                  <p:embed/>
                </p:oleObj>
              </mc:Choice>
              <mc:Fallback>
                <p:oleObj name="Image" r:id="rId8" imgW="2924280" imgH="2648160" progId="Photoshop.Image.11">
                  <p:embed/>
                  <p:pic>
                    <p:nvPicPr>
                      <p:cNvPr id="0" name=""/>
                      <p:cNvPicPr/>
                      <p:nvPr/>
                    </p:nvPicPr>
                    <p:blipFill>
                      <a:blip r:embed="rId9"/>
                      <a:stretch>
                        <a:fillRect/>
                      </a:stretch>
                    </p:blipFill>
                    <p:spPr>
                      <a:xfrm>
                        <a:off x="1739153" y="4306019"/>
                        <a:ext cx="2924175" cy="2647950"/>
                      </a:xfrm>
                      <a:prstGeom prst="rect">
                        <a:avLst/>
                      </a:prstGeom>
                    </p:spPr>
                  </p:pic>
                </p:oleObj>
              </mc:Fallback>
            </mc:AlternateContent>
          </a:graphicData>
        </a:graphic>
      </p:graphicFrame>
      <p:sp>
        <p:nvSpPr>
          <p:cNvPr id="17" name="Flowchart: Connector 16"/>
          <p:cNvSpPr/>
          <p:nvPr/>
        </p:nvSpPr>
        <p:spPr>
          <a:xfrm flipH="1">
            <a:off x="11441202" y="3811906"/>
            <a:ext cx="45719" cy="45719"/>
          </a:xfrm>
          <a:prstGeom prst="flowChartConnector">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Flowchart: Connector 18"/>
          <p:cNvSpPr/>
          <p:nvPr/>
        </p:nvSpPr>
        <p:spPr>
          <a:xfrm flipH="1">
            <a:off x="11492801" y="3811906"/>
            <a:ext cx="45719" cy="45719"/>
          </a:xfrm>
          <a:prstGeom prst="flowChartConnector">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tangle 20"/>
          <p:cNvSpPr/>
          <p:nvPr/>
        </p:nvSpPr>
        <p:spPr>
          <a:xfrm>
            <a:off x="9998892" y="2464898"/>
            <a:ext cx="2907780" cy="2760879"/>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xtBox 22"/>
          <p:cNvSpPr txBox="1"/>
          <p:nvPr/>
        </p:nvSpPr>
        <p:spPr>
          <a:xfrm>
            <a:off x="4663328" y="4937745"/>
            <a:ext cx="466794" cy="1200329"/>
          </a:xfrm>
          <a:prstGeom prst="rect">
            <a:avLst/>
          </a:prstGeom>
          <a:noFill/>
        </p:spPr>
        <p:txBody>
          <a:bodyPr wrap="none" rtlCol="0">
            <a:spAutoFit/>
          </a:bodyPr>
          <a:lstStyle/>
          <a:p>
            <a:r>
              <a:rPr lang="en-US" sz="7200" dirty="0" smtClean="0">
                <a:solidFill>
                  <a:srgbClr val="FF0000"/>
                </a:solidFill>
              </a:rPr>
              <a:t>-</a:t>
            </a:r>
            <a:endParaRPr lang="nl-NL" dirty="0">
              <a:solidFill>
                <a:srgbClr val="FF0000"/>
              </a:solidFill>
            </a:endParaRPr>
          </a:p>
        </p:txBody>
      </p:sp>
    </p:spTree>
    <p:extLst>
      <p:ext uri="{BB962C8B-B14F-4D97-AF65-F5344CB8AC3E}">
        <p14:creationId xmlns:p14="http://schemas.microsoft.com/office/powerpoint/2010/main" val="181448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0" grpId="1" animBg="1"/>
      <p:bldP spid="17" grpId="0" animBg="1"/>
      <p:bldP spid="17" grpId="1" animBg="1"/>
      <p:bldP spid="19" grpId="0" animBg="1"/>
      <p:bldP spid="21"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3257600" y="1697385"/>
            <a:ext cx="6840760" cy="5184576"/>
          </a:xfrm>
          <a:prstGeom prst="roundRect">
            <a:avLst>
              <a:gd name="adj" fmla="val 2245"/>
            </a:avLst>
          </a:prstGeom>
          <a:gradFill flip="none" rotWithShape="1">
            <a:gsLst>
              <a:gs pos="0">
                <a:schemeClr val="accent1">
                  <a:lumMod val="5000"/>
                  <a:lumOff val="95000"/>
                  <a:alpha val="73000"/>
                </a:schemeClr>
              </a:gs>
              <a:gs pos="100000">
                <a:schemeClr val="accent1">
                  <a:lumMod val="20000"/>
                  <a:lumOff val="80000"/>
                </a:schemeClr>
              </a:gs>
            </a:gsLst>
            <a:path path="circle">
              <a:fillToRect l="100000" b="100000"/>
            </a:path>
            <a:tileRect t="-100000" r="-100000"/>
          </a:gra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9" name="Titel 8"/>
          <p:cNvSpPr>
            <a:spLocks noGrp="1"/>
          </p:cNvSpPr>
          <p:nvPr>
            <p:ph type="title"/>
          </p:nvPr>
        </p:nvSpPr>
        <p:spPr>
          <a:xfrm>
            <a:off x="783000" y="833289"/>
            <a:ext cx="12150000" cy="800100"/>
          </a:xfrm>
        </p:spPr>
        <p:txBody>
          <a:bodyPr/>
          <a:lstStyle/>
          <a:p>
            <a:r>
              <a:rPr lang="en-US" sz="4000" dirty="0" smtClean="0"/>
              <a:t>Solution1: Multi-scale patches</a:t>
            </a:r>
            <a:endParaRPr lang="nl-NL" sz="4000" dirty="0"/>
          </a:p>
        </p:txBody>
      </p:sp>
      <p:pic>
        <p:nvPicPr>
          <p:cNvPr id="45" name="Picture 44"/>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flipV="1">
            <a:off x="7967762" y="5354881"/>
            <a:ext cx="1122486" cy="1167040"/>
          </a:xfrm>
          <a:prstGeom prst="rect">
            <a:avLst/>
          </a:prstGeom>
          <a:gradFill flip="none" rotWithShape="1">
            <a:gsLst>
              <a:gs pos="0">
                <a:schemeClr val="accent1">
                  <a:lumMod val="5000"/>
                  <a:lumOff val="95000"/>
                  <a:alpha val="73000"/>
                </a:schemeClr>
              </a:gs>
              <a:gs pos="100000">
                <a:schemeClr val="accent1">
                  <a:lumMod val="20000"/>
                  <a:lumOff val="80000"/>
                </a:schemeClr>
              </a:gs>
            </a:gsLst>
            <a:path path="circle">
              <a:fillToRect t="100000" r="100000"/>
            </a:path>
            <a:tileRect l="-100000" b="-100000"/>
          </a:gradFill>
          <a:ln w="28575">
            <a:solidFill>
              <a:srgbClr val="FF0000"/>
            </a:solidFill>
            <a:prstDash val="sysDash"/>
          </a:ln>
        </p:spPr>
      </p:pic>
      <p:sp>
        <p:nvSpPr>
          <p:cNvPr id="47" name="TextBox 46"/>
          <p:cNvSpPr txBox="1"/>
          <p:nvPr/>
        </p:nvSpPr>
        <p:spPr>
          <a:xfrm>
            <a:off x="7636076" y="5771557"/>
            <a:ext cx="348172" cy="338554"/>
          </a:xfrm>
          <a:prstGeom prst="rect">
            <a:avLst/>
          </a:prstGeom>
          <a:noFill/>
        </p:spPr>
        <p:txBody>
          <a:bodyPr wrap="none" rtlCol="0">
            <a:spAutoFit/>
          </a:bodyPr>
          <a:lstStyle/>
          <a:p>
            <a:r>
              <a:rPr lang="en-US" sz="1600" dirty="0"/>
              <a:t>S</a:t>
            </a:r>
            <a:r>
              <a:rPr lang="en-US" sz="1600" baseline="-25000" dirty="0"/>
              <a:t>3</a:t>
            </a:r>
            <a:endParaRPr lang="nl-NL" sz="2400" baseline="-25000" dirty="0"/>
          </a:p>
        </p:txBody>
      </p:sp>
      <p:pic>
        <p:nvPicPr>
          <p:cNvPr id="43" name="Picture 42"/>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flipV="1">
            <a:off x="4526824" y="5373972"/>
            <a:ext cx="1122486" cy="1167040"/>
          </a:xfrm>
          <a:prstGeom prst="rect">
            <a:avLst/>
          </a:prstGeom>
          <a:gradFill flip="none" rotWithShape="1">
            <a:gsLst>
              <a:gs pos="0">
                <a:schemeClr val="accent1">
                  <a:lumMod val="5000"/>
                  <a:lumOff val="95000"/>
                  <a:alpha val="73000"/>
                </a:schemeClr>
              </a:gs>
              <a:gs pos="100000">
                <a:schemeClr val="accent1">
                  <a:lumMod val="20000"/>
                  <a:lumOff val="80000"/>
                </a:schemeClr>
              </a:gs>
            </a:gsLst>
            <a:path path="circle">
              <a:fillToRect t="100000" r="100000"/>
            </a:path>
            <a:tileRect l="-100000" b="-100000"/>
          </a:gradFill>
          <a:ln w="28575">
            <a:solidFill>
              <a:srgbClr val="FFFF00"/>
            </a:solidFill>
            <a:prstDash val="sysDash"/>
          </a:ln>
        </p:spPr>
      </p:pic>
      <p:sp>
        <p:nvSpPr>
          <p:cNvPr id="48" name="TextBox 47"/>
          <p:cNvSpPr txBox="1"/>
          <p:nvPr/>
        </p:nvSpPr>
        <p:spPr>
          <a:xfrm>
            <a:off x="4205572" y="5801841"/>
            <a:ext cx="348172" cy="338554"/>
          </a:xfrm>
          <a:prstGeom prst="rect">
            <a:avLst/>
          </a:prstGeom>
          <a:noFill/>
        </p:spPr>
        <p:txBody>
          <a:bodyPr wrap="none" rtlCol="0">
            <a:spAutoFit/>
          </a:bodyPr>
          <a:lstStyle/>
          <a:p>
            <a:r>
              <a:rPr lang="en-US" sz="1600" dirty="0"/>
              <a:t>S</a:t>
            </a:r>
            <a:r>
              <a:rPr lang="en-US" sz="1600" baseline="-25000" dirty="0"/>
              <a:t>1</a:t>
            </a:r>
            <a:endParaRPr lang="nl-NL" baseline="-25000" dirty="0"/>
          </a:p>
        </p:txBody>
      </p:sp>
      <p:sp>
        <p:nvSpPr>
          <p:cNvPr id="50" name="TextBox 49"/>
          <p:cNvSpPr txBox="1"/>
          <p:nvPr/>
        </p:nvSpPr>
        <p:spPr>
          <a:xfrm>
            <a:off x="6857999" y="2056582"/>
            <a:ext cx="743985" cy="307777"/>
          </a:xfrm>
          <a:prstGeom prst="rect">
            <a:avLst/>
          </a:prstGeom>
          <a:noFill/>
        </p:spPr>
        <p:txBody>
          <a:bodyPr wrap="square" rtlCol="0">
            <a:spAutoFit/>
          </a:bodyPr>
          <a:lstStyle/>
          <a:p>
            <a:r>
              <a:rPr lang="en-US" sz="1400" dirty="0">
                <a:solidFill>
                  <a:schemeClr val="bg1"/>
                </a:solidFill>
              </a:rPr>
              <a:t>T1</a:t>
            </a:r>
            <a:endParaRPr lang="nl-NL" sz="2800" baseline="-25000" dirty="0">
              <a:solidFill>
                <a:schemeClr val="bg1"/>
              </a:solidFill>
            </a:endParaRPr>
          </a:p>
        </p:txBody>
      </p:sp>
      <p:sp>
        <p:nvSpPr>
          <p:cNvPr id="46" name="TextBox 45"/>
          <p:cNvSpPr txBox="1"/>
          <p:nvPr/>
        </p:nvSpPr>
        <p:spPr>
          <a:xfrm>
            <a:off x="5861756" y="5801841"/>
            <a:ext cx="348172" cy="338554"/>
          </a:xfrm>
          <a:prstGeom prst="rect">
            <a:avLst/>
          </a:prstGeom>
          <a:noFill/>
        </p:spPr>
        <p:txBody>
          <a:bodyPr wrap="none" rtlCol="0">
            <a:spAutoFit/>
          </a:bodyPr>
          <a:lstStyle/>
          <a:p>
            <a:r>
              <a:rPr lang="en-US" sz="1600" dirty="0"/>
              <a:t>S</a:t>
            </a:r>
            <a:r>
              <a:rPr lang="en-US" sz="1600" baseline="-25000" dirty="0"/>
              <a:t>2</a:t>
            </a:r>
            <a:endParaRPr lang="nl-NL" sz="2400" baseline="-25000" dirty="0"/>
          </a:p>
        </p:txBody>
      </p:sp>
      <p:pic>
        <p:nvPicPr>
          <p:cNvPr id="52" name="Picture 51"/>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flipV="1">
            <a:off x="6205509" y="5358815"/>
            <a:ext cx="1122486" cy="1167040"/>
          </a:xfrm>
          <a:prstGeom prst="rect">
            <a:avLst/>
          </a:prstGeom>
          <a:gradFill flip="none" rotWithShape="1">
            <a:gsLst>
              <a:gs pos="0">
                <a:schemeClr val="accent1">
                  <a:lumMod val="5000"/>
                  <a:lumOff val="95000"/>
                  <a:alpha val="73000"/>
                </a:schemeClr>
              </a:gs>
              <a:gs pos="100000">
                <a:schemeClr val="accent1">
                  <a:lumMod val="20000"/>
                  <a:lumOff val="80000"/>
                </a:schemeClr>
              </a:gs>
            </a:gsLst>
            <a:path path="circle">
              <a:fillToRect t="100000" r="100000"/>
            </a:path>
            <a:tileRect l="-100000" b="-100000"/>
          </a:gradFill>
          <a:ln w="28575">
            <a:solidFill>
              <a:srgbClr val="FE8602"/>
            </a:solidFill>
            <a:prstDash val="sysDash"/>
          </a:ln>
        </p:spPr>
      </p:pic>
      <p:pic>
        <p:nvPicPr>
          <p:cNvPr id="35" name="Picture 3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flipH="1" flipV="1">
            <a:off x="5525805" y="1906055"/>
            <a:ext cx="2700347" cy="3041707"/>
          </a:xfrm>
          <a:prstGeom prst="rect">
            <a:avLst/>
          </a:prstGeom>
          <a:gradFill flip="none" rotWithShape="1">
            <a:gsLst>
              <a:gs pos="0">
                <a:schemeClr val="accent1">
                  <a:lumMod val="5000"/>
                  <a:lumOff val="95000"/>
                  <a:alpha val="73000"/>
                </a:schemeClr>
              </a:gs>
              <a:gs pos="100000">
                <a:schemeClr val="accent1">
                  <a:lumMod val="20000"/>
                  <a:lumOff val="80000"/>
                </a:schemeClr>
              </a:gs>
            </a:gsLst>
            <a:path path="circle">
              <a:fillToRect t="100000" r="100000"/>
            </a:path>
            <a:tileRect l="-100000" b="-100000"/>
          </a:gradFill>
          <a:ln>
            <a:noFill/>
          </a:ln>
          <a:effectLst>
            <a:softEdge rad="112500"/>
          </a:effectLst>
        </p:spPr>
      </p:pic>
      <p:pic>
        <p:nvPicPr>
          <p:cNvPr id="36" name="Picture 35"/>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flipV="1">
            <a:off x="7010855" y="2423160"/>
            <a:ext cx="1122486" cy="1167040"/>
          </a:xfrm>
          <a:prstGeom prst="rect">
            <a:avLst/>
          </a:prstGeom>
          <a:gradFill flip="none" rotWithShape="1">
            <a:gsLst>
              <a:gs pos="0">
                <a:schemeClr val="accent1">
                  <a:lumMod val="5000"/>
                  <a:lumOff val="95000"/>
                  <a:alpha val="73000"/>
                </a:schemeClr>
              </a:gs>
              <a:gs pos="100000">
                <a:schemeClr val="accent1">
                  <a:lumMod val="20000"/>
                  <a:lumOff val="80000"/>
                </a:schemeClr>
              </a:gs>
            </a:gsLst>
            <a:path path="circle">
              <a:fillToRect t="100000" r="100000"/>
            </a:path>
            <a:tileRect l="-100000" b="-100000"/>
          </a:gradFill>
          <a:ln w="28575">
            <a:solidFill>
              <a:srgbClr val="FF0000"/>
            </a:solidFill>
            <a:prstDash val="sysDash"/>
          </a:ln>
        </p:spPr>
      </p:pic>
      <p:pic>
        <p:nvPicPr>
          <p:cNvPr id="37" name="Picture 36"/>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flipV="1">
            <a:off x="7289413" y="2724912"/>
            <a:ext cx="561243" cy="583521"/>
          </a:xfrm>
          <a:prstGeom prst="rect">
            <a:avLst/>
          </a:prstGeom>
          <a:gradFill flip="none" rotWithShape="1">
            <a:gsLst>
              <a:gs pos="0">
                <a:schemeClr val="accent1">
                  <a:lumMod val="5000"/>
                  <a:lumOff val="95000"/>
                  <a:alpha val="73000"/>
                </a:schemeClr>
              </a:gs>
              <a:gs pos="100000">
                <a:schemeClr val="accent1">
                  <a:lumMod val="20000"/>
                  <a:lumOff val="80000"/>
                </a:schemeClr>
              </a:gs>
            </a:gsLst>
            <a:path path="circle">
              <a:fillToRect t="100000" r="100000"/>
            </a:path>
            <a:tileRect l="-100000" b="-100000"/>
          </a:gradFill>
          <a:ln w="28575">
            <a:solidFill>
              <a:srgbClr val="FE9202"/>
            </a:solidFill>
            <a:prstDash val="sysDash"/>
          </a:ln>
        </p:spPr>
      </p:pic>
      <p:pic>
        <p:nvPicPr>
          <p:cNvPr id="38" name="Picture 37"/>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flipV="1">
            <a:off x="7444861" y="2862072"/>
            <a:ext cx="280621" cy="291759"/>
          </a:xfrm>
          <a:prstGeom prst="rect">
            <a:avLst/>
          </a:prstGeom>
          <a:gradFill flip="none" rotWithShape="1">
            <a:gsLst>
              <a:gs pos="0">
                <a:schemeClr val="accent1">
                  <a:lumMod val="5000"/>
                  <a:lumOff val="95000"/>
                  <a:alpha val="73000"/>
                </a:schemeClr>
              </a:gs>
              <a:gs pos="100000">
                <a:schemeClr val="accent1">
                  <a:lumMod val="20000"/>
                  <a:lumOff val="80000"/>
                </a:schemeClr>
              </a:gs>
            </a:gsLst>
            <a:path path="circle">
              <a:fillToRect t="100000" r="100000"/>
            </a:path>
            <a:tileRect l="-100000" b="-100000"/>
          </a:gradFill>
          <a:ln w="28575">
            <a:solidFill>
              <a:srgbClr val="FFFF00"/>
            </a:solidFill>
            <a:prstDash val="sysDash"/>
          </a:ln>
        </p:spPr>
      </p:pic>
      <p:sp>
        <p:nvSpPr>
          <p:cNvPr id="53" name="TextBox 52"/>
          <p:cNvSpPr txBox="1"/>
          <p:nvPr/>
        </p:nvSpPr>
        <p:spPr>
          <a:xfrm>
            <a:off x="5598300" y="2076981"/>
            <a:ext cx="1149819" cy="307777"/>
          </a:xfrm>
          <a:prstGeom prst="rect">
            <a:avLst/>
          </a:prstGeom>
          <a:noFill/>
        </p:spPr>
        <p:txBody>
          <a:bodyPr wrap="square" rtlCol="0">
            <a:spAutoFit/>
          </a:bodyPr>
          <a:lstStyle/>
          <a:p>
            <a:r>
              <a:rPr lang="en-US" sz="1400" dirty="0">
                <a:solidFill>
                  <a:schemeClr val="bg1"/>
                </a:solidFill>
              </a:rPr>
              <a:t>FLAIR</a:t>
            </a:r>
            <a:endParaRPr lang="nl-NL" sz="4000" baseline="-25000" dirty="0">
              <a:solidFill>
                <a:schemeClr val="bg1"/>
              </a:solidFill>
            </a:endParaRPr>
          </a:p>
        </p:txBody>
      </p:sp>
    </p:spTree>
    <p:extLst>
      <p:ext uri="{BB962C8B-B14F-4D97-AF65-F5344CB8AC3E}">
        <p14:creationId xmlns:p14="http://schemas.microsoft.com/office/powerpoint/2010/main" val="47173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783000" y="833289"/>
            <a:ext cx="12150000" cy="800100"/>
          </a:xfrm>
        </p:spPr>
        <p:txBody>
          <a:bodyPr/>
          <a:lstStyle/>
          <a:p>
            <a:r>
              <a:rPr lang="en-US" sz="4000" dirty="0" smtClean="0"/>
              <a:t>Models: Multi-scale Early </a:t>
            </a:r>
            <a:r>
              <a:rPr lang="en-US" sz="4000" dirty="0"/>
              <a:t>F</a:t>
            </a:r>
            <a:r>
              <a:rPr lang="en-US" sz="4000" dirty="0" smtClean="0"/>
              <a:t>usion (MSEF)</a:t>
            </a:r>
            <a:endParaRPr lang="nl-NL" sz="4000" dirty="0"/>
          </a:p>
        </p:txBody>
      </p:sp>
      <p:grpSp>
        <p:nvGrpSpPr>
          <p:cNvPr id="11" name="Group 10"/>
          <p:cNvGrpSpPr/>
          <p:nvPr/>
        </p:nvGrpSpPr>
        <p:grpSpPr>
          <a:xfrm>
            <a:off x="1280138" y="3065539"/>
            <a:ext cx="9717001" cy="2110369"/>
            <a:chOff x="8383021" y="1490591"/>
            <a:chExt cx="5233958" cy="1136727"/>
          </a:xfrm>
        </p:grpSpPr>
        <p:cxnSp>
          <p:nvCxnSpPr>
            <p:cNvPr id="44" name="Straight Arrow Connector 43"/>
            <p:cNvCxnSpPr/>
            <p:nvPr/>
          </p:nvCxnSpPr>
          <p:spPr>
            <a:xfrm flipV="1">
              <a:off x="13439923" y="2104215"/>
              <a:ext cx="177056" cy="3"/>
            </a:xfrm>
            <a:prstGeom prst="straightConnector1">
              <a:avLst/>
            </a:prstGeom>
            <a:noFill/>
            <a:ln w="38100" cap="flat" cmpd="sng" algn="ctr">
              <a:solidFill>
                <a:srgbClr val="4472C4"/>
              </a:solidFill>
              <a:prstDash val="solid"/>
              <a:miter lim="800000"/>
              <a:tailEnd type="triangle"/>
            </a:ln>
            <a:effectLst/>
          </p:spPr>
        </p:cxnSp>
        <p:sp>
          <p:nvSpPr>
            <p:cNvPr id="45" name="Rounded Rectangle 44"/>
            <p:cNvSpPr/>
            <p:nvPr/>
          </p:nvSpPr>
          <p:spPr>
            <a:xfrm>
              <a:off x="12633252" y="1956834"/>
              <a:ext cx="785104" cy="293586"/>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prstClr val="white"/>
                  </a:solidFill>
                  <a:effectLst/>
                  <a:uLnTx/>
                  <a:uFillTx/>
                  <a:latin typeface="Calibri" panose="020F0502020204030204"/>
                  <a:ea typeface="+mn-ea"/>
                  <a:cs typeface="+mn-cs"/>
                </a:rPr>
                <a:t>Softmax</a:t>
              </a:r>
              <a:endParaRPr kumimoji="0" lang="nl-NL" sz="1287"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46" name="Straight Arrow Connector 45"/>
            <p:cNvCxnSpPr/>
            <p:nvPr/>
          </p:nvCxnSpPr>
          <p:spPr>
            <a:xfrm flipV="1">
              <a:off x="12453236" y="2111240"/>
              <a:ext cx="177056" cy="3"/>
            </a:xfrm>
            <a:prstGeom prst="straightConnector1">
              <a:avLst/>
            </a:prstGeom>
            <a:noFill/>
            <a:ln w="38100" cap="flat" cmpd="sng" algn="ctr">
              <a:solidFill>
                <a:srgbClr val="4472C4"/>
              </a:solidFill>
              <a:prstDash val="solid"/>
              <a:miter lim="800000"/>
              <a:tailEnd type="triangle"/>
            </a:ln>
            <a:effectLst/>
          </p:spPr>
        </p:cxnSp>
        <p:sp>
          <p:nvSpPr>
            <p:cNvPr id="47" name="Cube 46"/>
            <p:cNvSpPr/>
            <p:nvPr/>
          </p:nvSpPr>
          <p:spPr>
            <a:xfrm flipH="1">
              <a:off x="8494381" y="1490591"/>
              <a:ext cx="328199" cy="928414"/>
            </a:xfrm>
            <a:prstGeom prst="cube">
              <a:avLst>
                <a:gd name="adj" fmla="val 79167"/>
              </a:avLst>
            </a:prstGeom>
            <a:solidFill>
              <a:sysClr val="window" lastClr="FFFFFF">
                <a:alpha val="0"/>
              </a:sysClr>
            </a:solidFill>
            <a:ln w="19050" cap="flat" cmpd="sng" algn="ctr">
              <a:solidFill>
                <a:sysClr val="windowText" lastClr="000000"/>
              </a:solidFill>
              <a:prstDash val="solid"/>
              <a:miter lim="800000"/>
            </a:ln>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endParaRPr kumimoji="0" lang="nl-NL" sz="218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48" name="Cube 47"/>
            <p:cNvSpPr/>
            <p:nvPr/>
          </p:nvSpPr>
          <p:spPr>
            <a:xfrm flipH="1">
              <a:off x="8632992" y="1490591"/>
              <a:ext cx="328199" cy="928414"/>
            </a:xfrm>
            <a:prstGeom prst="cube">
              <a:avLst>
                <a:gd name="adj" fmla="val 79167"/>
              </a:avLst>
            </a:prstGeom>
            <a:solidFill>
              <a:sysClr val="window" lastClr="FFFFFF">
                <a:alpha val="0"/>
              </a:sysClr>
            </a:solidFill>
            <a:ln w="19050" cap="flat" cmpd="sng" algn="ctr">
              <a:solidFill>
                <a:sysClr val="windowText" lastClr="000000"/>
              </a:solidFill>
              <a:prstDash val="solid"/>
              <a:miter lim="800000"/>
            </a:ln>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endParaRPr kumimoji="0" lang="nl-NL" sz="218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cxnSp>
          <p:nvCxnSpPr>
            <p:cNvPr id="49" name="Straight Arrow Connector 48"/>
            <p:cNvCxnSpPr/>
            <p:nvPr/>
          </p:nvCxnSpPr>
          <p:spPr>
            <a:xfrm flipV="1">
              <a:off x="10753937" y="1749454"/>
              <a:ext cx="447136" cy="625175"/>
            </a:xfrm>
            <a:prstGeom prst="straightConnector1">
              <a:avLst/>
            </a:prstGeom>
            <a:noFill/>
            <a:ln w="38100" cap="flat" cmpd="sng" algn="ctr">
              <a:solidFill>
                <a:srgbClr val="4472C4"/>
              </a:solidFill>
              <a:prstDash val="solid"/>
              <a:miter lim="800000"/>
              <a:tailEnd type="triangle"/>
            </a:ln>
            <a:effectLst/>
          </p:spPr>
        </p:cxnSp>
        <p:cxnSp>
          <p:nvCxnSpPr>
            <p:cNvPr id="50" name="Straight Arrow Connector 49"/>
            <p:cNvCxnSpPr/>
            <p:nvPr/>
          </p:nvCxnSpPr>
          <p:spPr>
            <a:xfrm>
              <a:off x="10758291" y="1749097"/>
              <a:ext cx="434547" cy="669908"/>
            </a:xfrm>
            <a:prstGeom prst="straightConnector1">
              <a:avLst/>
            </a:prstGeom>
            <a:noFill/>
            <a:ln w="38100" cap="flat" cmpd="sng" algn="ctr">
              <a:solidFill>
                <a:srgbClr val="4472C4"/>
              </a:solidFill>
              <a:prstDash val="solid"/>
              <a:miter lim="800000"/>
              <a:tailEnd type="triangle"/>
            </a:ln>
            <a:effectLst/>
          </p:spPr>
        </p:cxnSp>
        <p:sp>
          <p:nvSpPr>
            <p:cNvPr id="51" name="Cube 50"/>
            <p:cNvSpPr/>
            <p:nvPr/>
          </p:nvSpPr>
          <p:spPr>
            <a:xfrm flipH="1">
              <a:off x="8383021" y="1490591"/>
              <a:ext cx="328199" cy="928414"/>
            </a:xfrm>
            <a:prstGeom prst="cube">
              <a:avLst>
                <a:gd name="adj" fmla="val 79167"/>
              </a:avLst>
            </a:prstGeom>
            <a:solidFill>
              <a:sysClr val="window" lastClr="FFFFFF">
                <a:alpha val="0"/>
              </a:sysClr>
            </a:solidFill>
            <a:ln w="19050" cap="flat" cmpd="sng" algn="ctr">
              <a:solidFill>
                <a:sysClr val="windowText" lastClr="000000"/>
              </a:solidFill>
              <a:prstDash val="solid"/>
              <a:miter lim="800000"/>
            </a:ln>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endParaRPr kumimoji="0" lang="nl-NL" sz="218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cxnSp>
          <p:nvCxnSpPr>
            <p:cNvPr id="52" name="Straight Arrow Connector 51"/>
            <p:cNvCxnSpPr/>
            <p:nvPr/>
          </p:nvCxnSpPr>
          <p:spPr>
            <a:xfrm>
              <a:off x="11454050" y="1749442"/>
              <a:ext cx="375129" cy="625176"/>
            </a:xfrm>
            <a:prstGeom prst="straightConnector1">
              <a:avLst/>
            </a:prstGeom>
            <a:noFill/>
            <a:ln w="38100" cap="flat" cmpd="sng" algn="ctr">
              <a:solidFill>
                <a:srgbClr val="4472C4"/>
              </a:solidFill>
              <a:prstDash val="solid"/>
              <a:miter lim="800000"/>
              <a:tailEnd type="triangle"/>
            </a:ln>
            <a:effectLst/>
          </p:spPr>
        </p:cxnSp>
        <p:sp>
          <p:nvSpPr>
            <p:cNvPr id="53" name="TextBox 52"/>
            <p:cNvSpPr txBox="1"/>
            <p:nvPr/>
          </p:nvSpPr>
          <p:spPr>
            <a:xfrm>
              <a:off x="8573559" y="2411803"/>
              <a:ext cx="304892" cy="215515"/>
            </a:xfrm>
            <a:prstGeom prst="rect">
              <a:avLst/>
            </a:prstGeom>
            <a:noFill/>
          </p:spPr>
          <p:txBody>
            <a:bodyPr wrap="squar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s</a:t>
              </a:r>
              <a:r>
                <a:rPr kumimoji="0" lang="en-US" sz="2000" b="1" i="0" u="none" strike="noStrike" kern="0" cap="none" spc="0" normalizeH="0" baseline="-25000" noProof="0" dirty="0" smtClean="0">
                  <a:ln>
                    <a:noFill/>
                  </a:ln>
                  <a:solidFill>
                    <a:prstClr val="black"/>
                  </a:solidFill>
                  <a:effectLst/>
                  <a:uLnTx/>
                  <a:uFillTx/>
                </a:rPr>
                <a:t>1</a:t>
              </a:r>
              <a:endParaRPr kumimoji="0" lang="en-US" sz="1287" b="1" i="0" u="none" strike="noStrike" kern="0" cap="none" spc="0" normalizeH="0" baseline="-25000" noProof="0" dirty="0" smtClean="0">
                <a:ln>
                  <a:noFill/>
                </a:ln>
                <a:solidFill>
                  <a:prstClr val="black"/>
                </a:solidFill>
                <a:effectLst/>
                <a:uLnTx/>
                <a:uFillTx/>
              </a:endParaRPr>
            </a:p>
          </p:txBody>
        </p:sp>
        <p:sp>
          <p:nvSpPr>
            <p:cNvPr id="54" name="TextBox 53"/>
            <p:cNvSpPr txBox="1"/>
            <p:nvPr/>
          </p:nvSpPr>
          <p:spPr>
            <a:xfrm>
              <a:off x="8716220" y="2406900"/>
              <a:ext cx="304892" cy="215515"/>
            </a:xfrm>
            <a:prstGeom prst="rect">
              <a:avLst/>
            </a:prstGeom>
            <a:noFill/>
          </p:spPr>
          <p:txBody>
            <a:bodyPr wrap="squar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s</a:t>
              </a:r>
              <a:r>
                <a:rPr kumimoji="0" lang="en-US" sz="2000" b="1" i="0" u="none" strike="noStrike" kern="0" cap="none" spc="0" normalizeH="0" baseline="-25000" noProof="0" dirty="0" smtClean="0">
                  <a:ln>
                    <a:noFill/>
                  </a:ln>
                  <a:solidFill>
                    <a:prstClr val="black"/>
                  </a:solidFill>
                  <a:effectLst/>
                  <a:uLnTx/>
                  <a:uFillTx/>
                </a:rPr>
                <a:t>2</a:t>
              </a:r>
            </a:p>
          </p:txBody>
        </p:sp>
        <p:sp>
          <p:nvSpPr>
            <p:cNvPr id="55" name="TextBox 54"/>
            <p:cNvSpPr txBox="1"/>
            <p:nvPr/>
          </p:nvSpPr>
          <p:spPr>
            <a:xfrm>
              <a:off x="8878451" y="2401997"/>
              <a:ext cx="298804" cy="215515"/>
            </a:xfrm>
            <a:prstGeom prst="rect">
              <a:avLst/>
            </a:prstGeom>
            <a:noFill/>
          </p:spPr>
          <p:txBody>
            <a:bodyPr wrap="squar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s</a:t>
              </a:r>
              <a:r>
                <a:rPr kumimoji="0" lang="en-US" sz="2000" b="1" i="0" u="none" strike="noStrike" kern="0" cap="none" spc="0" normalizeH="0" baseline="-25000" noProof="0" dirty="0" smtClean="0">
                  <a:ln>
                    <a:noFill/>
                  </a:ln>
                  <a:solidFill>
                    <a:prstClr val="black"/>
                  </a:solidFill>
                  <a:effectLst/>
                  <a:uLnTx/>
                  <a:uFillTx/>
                </a:rPr>
                <a:t>3</a:t>
              </a:r>
              <a:endParaRPr kumimoji="0" lang="en-US" sz="1400" b="1" i="0" u="none" strike="noStrike" kern="0" cap="none" spc="0" normalizeH="0" baseline="-25000" noProof="0" dirty="0" smtClean="0">
                <a:ln>
                  <a:noFill/>
                </a:ln>
                <a:solidFill>
                  <a:prstClr val="black"/>
                </a:solidFill>
                <a:effectLst/>
                <a:uLnTx/>
                <a:uFillTx/>
              </a:endParaRPr>
            </a:p>
          </p:txBody>
        </p:sp>
        <p:sp>
          <p:nvSpPr>
            <p:cNvPr id="56" name="Rounded Rectangle 55"/>
            <p:cNvSpPr/>
            <p:nvPr/>
          </p:nvSpPr>
          <p:spPr>
            <a:xfrm>
              <a:off x="9158603" y="1711442"/>
              <a:ext cx="1628305" cy="669085"/>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white"/>
                  </a:solidFill>
                  <a:effectLst/>
                  <a:uLnTx/>
                  <a:uFillTx/>
                  <a:latin typeface="Calibri" panose="020F0502020204030204"/>
                  <a:ea typeface="+mn-ea"/>
                  <a:cs typeface="+mn-cs"/>
                </a:rPr>
                <a:t>Convolutional </a:t>
              </a:r>
            </a:p>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white"/>
                  </a:solidFill>
                  <a:effectLst/>
                  <a:uLnTx/>
                  <a:uFillTx/>
                  <a:latin typeface="Calibri" panose="020F0502020204030204"/>
                  <a:ea typeface="+mn-ea"/>
                  <a:cs typeface="+mn-cs"/>
                </a:rPr>
                <a:t>Layers</a:t>
              </a:r>
              <a:endParaRPr kumimoji="0" lang="nl-NL" sz="3200"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57" name="Rectangle 56"/>
            <p:cNvSpPr/>
            <p:nvPr/>
          </p:nvSpPr>
          <p:spPr>
            <a:xfrm>
              <a:off x="11206951" y="1749109"/>
              <a:ext cx="238125" cy="669563"/>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vert="vert270"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white"/>
                  </a:solidFill>
                  <a:effectLst/>
                  <a:uLnTx/>
                  <a:uFillTx/>
                  <a:latin typeface="Calibri" panose="020F0502020204030204"/>
                  <a:ea typeface="+mn-ea"/>
                  <a:cs typeface="+mn-cs"/>
                </a:rPr>
                <a:t>300</a:t>
              </a:r>
              <a:endParaRPr kumimoji="0" lang="nl-NL"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58" name="Straight Arrow Connector 57"/>
            <p:cNvCxnSpPr>
              <a:endCxn id="56" idx="1"/>
            </p:cNvCxnSpPr>
            <p:nvPr/>
          </p:nvCxnSpPr>
          <p:spPr>
            <a:xfrm flipV="1">
              <a:off x="8958450" y="2045973"/>
              <a:ext cx="200142" cy="4204"/>
            </a:xfrm>
            <a:prstGeom prst="straightConnector1">
              <a:avLst/>
            </a:prstGeom>
            <a:noFill/>
            <a:ln w="19050" cap="flat" cmpd="sng" algn="ctr">
              <a:solidFill>
                <a:srgbClr val="4472C4"/>
              </a:solidFill>
              <a:prstDash val="solid"/>
              <a:miter lim="800000"/>
              <a:tailEnd type="triangle"/>
            </a:ln>
            <a:effectLst/>
          </p:spPr>
        </p:cxnSp>
        <p:sp>
          <p:nvSpPr>
            <p:cNvPr id="59" name="Rectangle 58"/>
            <p:cNvSpPr/>
            <p:nvPr/>
          </p:nvSpPr>
          <p:spPr>
            <a:xfrm>
              <a:off x="11832418" y="1840311"/>
              <a:ext cx="218966" cy="543043"/>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vert="vert270"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white"/>
                  </a:solidFill>
                  <a:effectLst/>
                  <a:uLnTx/>
                  <a:uFillTx/>
                  <a:latin typeface="Calibri" panose="020F0502020204030204"/>
                  <a:ea typeface="+mn-ea"/>
                  <a:cs typeface="+mn-cs"/>
                </a:rPr>
                <a:t>200</a:t>
              </a:r>
              <a:endParaRPr kumimoji="0" lang="nl-NL" sz="2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0" name="Rectangle 59"/>
            <p:cNvSpPr/>
            <p:nvPr/>
          </p:nvSpPr>
          <p:spPr>
            <a:xfrm>
              <a:off x="12269848" y="1995473"/>
              <a:ext cx="188360" cy="210206"/>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vert="vert270"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panose="020F0502020204030204"/>
                  <a:ea typeface="+mn-ea"/>
                  <a:cs typeface="+mn-cs"/>
                </a:rPr>
                <a:t>2</a:t>
              </a:r>
              <a:endParaRPr kumimoji="0" lang="nl-NL" sz="24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61" name="Straight Arrow Connector 60"/>
            <p:cNvCxnSpPr/>
            <p:nvPr/>
          </p:nvCxnSpPr>
          <p:spPr>
            <a:xfrm>
              <a:off x="12053663" y="1840314"/>
              <a:ext cx="191835" cy="376623"/>
            </a:xfrm>
            <a:prstGeom prst="straightConnector1">
              <a:avLst/>
            </a:prstGeom>
            <a:noFill/>
            <a:ln w="38100" cap="flat" cmpd="sng" algn="ctr">
              <a:solidFill>
                <a:srgbClr val="4472C4"/>
              </a:solidFill>
              <a:prstDash val="solid"/>
              <a:miter lim="800000"/>
              <a:tailEnd type="triangle"/>
            </a:ln>
            <a:effectLst/>
          </p:spPr>
        </p:cxnSp>
        <p:cxnSp>
          <p:nvCxnSpPr>
            <p:cNvPr id="62" name="Straight Arrow Connector 61"/>
            <p:cNvCxnSpPr/>
            <p:nvPr/>
          </p:nvCxnSpPr>
          <p:spPr>
            <a:xfrm flipV="1">
              <a:off x="12061169" y="2003793"/>
              <a:ext cx="185198" cy="376616"/>
            </a:xfrm>
            <a:prstGeom prst="straightConnector1">
              <a:avLst/>
            </a:prstGeom>
            <a:noFill/>
            <a:ln w="38100" cap="flat" cmpd="sng" algn="ctr">
              <a:solidFill>
                <a:srgbClr val="4472C4"/>
              </a:solidFill>
              <a:prstDash val="solid"/>
              <a:miter lim="800000"/>
              <a:tailEnd type="triangle"/>
            </a:ln>
            <a:effectLst/>
          </p:spPr>
        </p:cxnSp>
        <p:cxnSp>
          <p:nvCxnSpPr>
            <p:cNvPr id="64" name="Straight Arrow Connector 63"/>
            <p:cNvCxnSpPr/>
            <p:nvPr/>
          </p:nvCxnSpPr>
          <p:spPr>
            <a:xfrm flipV="1">
              <a:off x="11457871" y="1851711"/>
              <a:ext cx="364762" cy="573469"/>
            </a:xfrm>
            <a:prstGeom prst="straightConnector1">
              <a:avLst/>
            </a:prstGeom>
            <a:noFill/>
            <a:ln w="38100" cap="flat" cmpd="sng" algn="ctr">
              <a:solidFill>
                <a:srgbClr val="4472C4"/>
              </a:solidFill>
              <a:prstDash val="solid"/>
              <a:miter lim="800000"/>
              <a:tailEnd type="triangle"/>
            </a:ln>
            <a:effectLst/>
          </p:spPr>
        </p:cxnSp>
      </p:grpSp>
    </p:spTree>
    <p:extLst>
      <p:ext uri="{BB962C8B-B14F-4D97-AF65-F5344CB8AC3E}">
        <p14:creationId xmlns:p14="http://schemas.microsoft.com/office/powerpoint/2010/main" val="374271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783000" y="833289"/>
            <a:ext cx="12150000" cy="800100"/>
          </a:xfrm>
        </p:spPr>
        <p:txBody>
          <a:bodyPr/>
          <a:lstStyle/>
          <a:p>
            <a:r>
              <a:rPr lang="en-US" sz="4000" dirty="0" smtClean="0"/>
              <a:t>Models: Multi-scale Late Fusion (MSLF)</a:t>
            </a:r>
            <a:endParaRPr lang="nl-NL" sz="4000" dirty="0"/>
          </a:p>
        </p:txBody>
      </p:sp>
      <p:sp>
        <p:nvSpPr>
          <p:cNvPr id="6" name="TextBox 5"/>
          <p:cNvSpPr txBox="1"/>
          <p:nvPr/>
        </p:nvSpPr>
        <p:spPr>
          <a:xfrm>
            <a:off x="6785992" y="5081761"/>
            <a:ext cx="677108" cy="717504"/>
          </a:xfrm>
          <a:prstGeom prst="rect">
            <a:avLst/>
          </a:prstGeom>
          <a:noFill/>
        </p:spPr>
        <p:txBody>
          <a:bodyPr vert="vert270" wrap="none" rtlCol="0">
            <a:spAutoFit/>
          </a:bodyPr>
          <a:lstStyle/>
          <a:p>
            <a:r>
              <a:rPr lang="en-US" sz="3200" dirty="0" smtClean="0">
                <a:solidFill>
                  <a:schemeClr val="bg1"/>
                </a:solidFill>
              </a:rPr>
              <a:t>300</a:t>
            </a:r>
            <a:endParaRPr lang="nl-NL" sz="3200" dirty="0">
              <a:solidFill>
                <a:schemeClr val="bg1"/>
              </a:solidFill>
            </a:endParaRPr>
          </a:p>
        </p:txBody>
      </p:sp>
      <p:grpSp>
        <p:nvGrpSpPr>
          <p:cNvPr id="14" name="Group 13"/>
          <p:cNvGrpSpPr/>
          <p:nvPr/>
        </p:nvGrpSpPr>
        <p:grpSpPr>
          <a:xfrm>
            <a:off x="2321496" y="2345457"/>
            <a:ext cx="8877533" cy="3971262"/>
            <a:chOff x="8146198" y="4074262"/>
            <a:chExt cx="5490590" cy="2456152"/>
          </a:xfrm>
        </p:grpSpPr>
        <p:cxnSp>
          <p:nvCxnSpPr>
            <p:cNvPr id="15" name="Straight Arrow Connector 14"/>
            <p:cNvCxnSpPr/>
            <p:nvPr/>
          </p:nvCxnSpPr>
          <p:spPr>
            <a:xfrm flipV="1">
              <a:off x="12476122" y="5403991"/>
              <a:ext cx="177056" cy="2"/>
            </a:xfrm>
            <a:prstGeom prst="straightConnector1">
              <a:avLst/>
            </a:prstGeom>
            <a:noFill/>
            <a:ln w="38100" cap="flat" cmpd="sng" algn="ctr">
              <a:solidFill>
                <a:srgbClr val="4472C4"/>
              </a:solidFill>
              <a:prstDash val="solid"/>
              <a:miter lim="800000"/>
              <a:tailEnd type="triangle"/>
            </a:ln>
            <a:effectLst/>
          </p:spPr>
        </p:cxnSp>
        <p:sp>
          <p:nvSpPr>
            <p:cNvPr id="16" name="Rounded Rectangle 15"/>
            <p:cNvSpPr/>
            <p:nvPr/>
          </p:nvSpPr>
          <p:spPr>
            <a:xfrm>
              <a:off x="12653178" y="5257200"/>
              <a:ext cx="785104" cy="293586"/>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white"/>
                  </a:solidFill>
                  <a:effectLst/>
                  <a:uLnTx/>
                  <a:uFillTx/>
                  <a:latin typeface="Calibri" panose="020F0502020204030204"/>
                  <a:ea typeface="+mn-ea"/>
                  <a:cs typeface="+mn-cs"/>
                </a:rPr>
                <a:t>Softmax</a:t>
              </a:r>
              <a:endParaRPr kumimoji="0" lang="nl-NL" sz="1600"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17" name="Straight Arrow Connector 16"/>
            <p:cNvCxnSpPr/>
            <p:nvPr/>
          </p:nvCxnSpPr>
          <p:spPr>
            <a:xfrm flipV="1">
              <a:off x="13459732" y="5405613"/>
              <a:ext cx="177056" cy="3"/>
            </a:xfrm>
            <a:prstGeom prst="straightConnector1">
              <a:avLst/>
            </a:prstGeom>
            <a:noFill/>
            <a:ln w="38100" cap="flat" cmpd="sng" algn="ctr">
              <a:solidFill>
                <a:srgbClr val="4472C4"/>
              </a:solidFill>
              <a:prstDash val="solid"/>
              <a:miter lim="800000"/>
              <a:tailEnd type="triangle"/>
            </a:ln>
            <a:effectLst/>
          </p:spPr>
        </p:cxnSp>
        <p:sp>
          <p:nvSpPr>
            <p:cNvPr id="18" name="Rectangle 17"/>
            <p:cNvSpPr/>
            <p:nvPr/>
          </p:nvSpPr>
          <p:spPr>
            <a:xfrm>
              <a:off x="11211004" y="4305234"/>
              <a:ext cx="238125" cy="669563"/>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vert="vert270"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white"/>
                  </a:solidFill>
                  <a:effectLst/>
                  <a:uLnTx/>
                  <a:uFillTx/>
                  <a:latin typeface="Calibri" panose="020F0502020204030204"/>
                  <a:ea typeface="+mn-ea"/>
                  <a:cs typeface="+mn-cs"/>
                </a:rPr>
                <a:t>300</a:t>
              </a:r>
              <a:endParaRPr kumimoji="0" lang="nl-NL"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19" name="Straight Arrow Connector 18"/>
            <p:cNvCxnSpPr/>
            <p:nvPr/>
          </p:nvCxnSpPr>
          <p:spPr>
            <a:xfrm flipV="1">
              <a:off x="10781835" y="4305223"/>
              <a:ext cx="417308" cy="669562"/>
            </a:xfrm>
            <a:prstGeom prst="straightConnector1">
              <a:avLst/>
            </a:prstGeom>
            <a:noFill/>
            <a:ln w="38100" cap="flat" cmpd="sng" algn="ctr">
              <a:solidFill>
                <a:srgbClr val="4472C4"/>
              </a:solidFill>
              <a:prstDash val="solid"/>
              <a:miter lim="800000"/>
              <a:tailEnd type="triangle"/>
            </a:ln>
            <a:effectLst/>
          </p:spPr>
        </p:cxnSp>
        <p:cxnSp>
          <p:nvCxnSpPr>
            <p:cNvPr id="20" name="Straight Arrow Connector 19"/>
            <p:cNvCxnSpPr/>
            <p:nvPr/>
          </p:nvCxnSpPr>
          <p:spPr>
            <a:xfrm>
              <a:off x="10798085" y="4380788"/>
              <a:ext cx="401058" cy="585274"/>
            </a:xfrm>
            <a:prstGeom prst="straightConnector1">
              <a:avLst/>
            </a:prstGeom>
            <a:noFill/>
            <a:ln w="38100" cap="flat" cmpd="sng" algn="ctr">
              <a:solidFill>
                <a:srgbClr val="4472C4"/>
              </a:solidFill>
              <a:prstDash val="solid"/>
              <a:miter lim="800000"/>
              <a:tailEnd type="triangle"/>
            </a:ln>
            <a:effectLst/>
          </p:spPr>
        </p:cxnSp>
        <p:sp>
          <p:nvSpPr>
            <p:cNvPr id="21" name="Rectangle 20"/>
            <p:cNvSpPr/>
            <p:nvPr/>
          </p:nvSpPr>
          <p:spPr>
            <a:xfrm>
              <a:off x="11822216" y="5108717"/>
              <a:ext cx="238125" cy="590550"/>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vert="vert270"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white"/>
                  </a:solidFill>
                  <a:effectLst/>
                  <a:uLnTx/>
                  <a:uFillTx/>
                  <a:latin typeface="Calibri" panose="020F0502020204030204"/>
                  <a:ea typeface="+mn-ea"/>
                  <a:cs typeface="+mn-cs"/>
                </a:rPr>
                <a:t>200</a:t>
              </a:r>
              <a:endParaRPr kumimoji="0" lang="nl-NL"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22" name="Straight Arrow Connector 21"/>
            <p:cNvCxnSpPr/>
            <p:nvPr/>
          </p:nvCxnSpPr>
          <p:spPr>
            <a:xfrm>
              <a:off x="11459764" y="4311318"/>
              <a:ext cx="346190" cy="1420610"/>
            </a:xfrm>
            <a:prstGeom prst="straightConnector1">
              <a:avLst/>
            </a:prstGeom>
            <a:noFill/>
            <a:ln w="38100" cap="flat" cmpd="sng" algn="ctr">
              <a:solidFill>
                <a:srgbClr val="4472C4"/>
              </a:solidFill>
              <a:prstDash val="solid"/>
              <a:miter lim="800000"/>
              <a:tailEnd type="triangle"/>
            </a:ln>
            <a:effectLst/>
          </p:spPr>
        </p:cxnSp>
        <p:sp>
          <p:nvSpPr>
            <p:cNvPr id="23" name="Rectangle 22"/>
            <p:cNvSpPr/>
            <p:nvPr/>
          </p:nvSpPr>
          <p:spPr>
            <a:xfrm>
              <a:off x="12270488" y="5276052"/>
              <a:ext cx="204841" cy="228599"/>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vert="vert270"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white"/>
                  </a:solidFill>
                  <a:effectLst/>
                  <a:uLnTx/>
                  <a:uFillTx/>
                  <a:latin typeface="Calibri" panose="020F0502020204030204"/>
                  <a:ea typeface="+mn-ea"/>
                  <a:cs typeface="+mn-cs"/>
                </a:rPr>
                <a:t>2</a:t>
              </a:r>
              <a:endParaRPr kumimoji="0" lang="nl-NL" sz="20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24" name="Straight Arrow Connector 23"/>
            <p:cNvCxnSpPr/>
            <p:nvPr/>
          </p:nvCxnSpPr>
          <p:spPr>
            <a:xfrm flipV="1">
              <a:off x="12076579" y="5280274"/>
              <a:ext cx="169180" cy="413284"/>
            </a:xfrm>
            <a:prstGeom prst="straightConnector1">
              <a:avLst/>
            </a:prstGeom>
            <a:noFill/>
            <a:ln w="38100" cap="flat" cmpd="sng" algn="ctr">
              <a:solidFill>
                <a:srgbClr val="4472C4"/>
              </a:solidFill>
              <a:prstDash val="solid"/>
              <a:miter lim="800000"/>
              <a:tailEnd type="triangle"/>
            </a:ln>
            <a:effectLst/>
          </p:spPr>
        </p:cxnSp>
        <p:cxnSp>
          <p:nvCxnSpPr>
            <p:cNvPr id="25" name="Straight Arrow Connector 24"/>
            <p:cNvCxnSpPr/>
            <p:nvPr/>
          </p:nvCxnSpPr>
          <p:spPr>
            <a:xfrm>
              <a:off x="12076591" y="5129906"/>
              <a:ext cx="172847" cy="387443"/>
            </a:xfrm>
            <a:prstGeom prst="straightConnector1">
              <a:avLst/>
            </a:prstGeom>
            <a:noFill/>
            <a:ln w="38100" cap="flat" cmpd="sng" algn="ctr">
              <a:solidFill>
                <a:srgbClr val="4472C4"/>
              </a:solidFill>
              <a:prstDash val="solid"/>
              <a:miter lim="800000"/>
              <a:tailEnd type="triangle"/>
            </a:ln>
            <a:effectLst/>
          </p:spPr>
        </p:cxnSp>
        <p:sp>
          <p:nvSpPr>
            <p:cNvPr id="26" name="Cube 25"/>
            <p:cNvSpPr/>
            <p:nvPr/>
          </p:nvSpPr>
          <p:spPr>
            <a:xfrm flipH="1">
              <a:off x="8444294" y="4074262"/>
              <a:ext cx="328199" cy="928414"/>
            </a:xfrm>
            <a:prstGeom prst="cube">
              <a:avLst>
                <a:gd name="adj" fmla="val 79167"/>
              </a:avLst>
            </a:prstGeom>
            <a:solidFill>
              <a:sysClr val="window" lastClr="FFFFFF">
                <a:alpha val="0"/>
              </a:sysClr>
            </a:solidFill>
            <a:ln w="19050" cap="flat" cmpd="sng" algn="ctr">
              <a:solidFill>
                <a:sysClr val="windowText" lastClr="000000"/>
              </a:solidFill>
              <a:prstDash val="solid"/>
              <a:miter lim="800000"/>
            </a:ln>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endParaRPr kumimoji="0" lang="nl-NL" sz="218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7" name="Cube 26"/>
            <p:cNvSpPr/>
            <p:nvPr/>
          </p:nvSpPr>
          <p:spPr>
            <a:xfrm flipH="1">
              <a:off x="8450636" y="4838194"/>
              <a:ext cx="328199" cy="928414"/>
            </a:xfrm>
            <a:prstGeom prst="cube">
              <a:avLst>
                <a:gd name="adj" fmla="val 79167"/>
              </a:avLst>
            </a:prstGeom>
            <a:solidFill>
              <a:sysClr val="window" lastClr="FFFFFF">
                <a:alpha val="0"/>
              </a:sysClr>
            </a:solidFill>
            <a:ln w="19050" cap="flat" cmpd="sng" algn="ctr">
              <a:solidFill>
                <a:sysClr val="windowText" lastClr="000000"/>
              </a:solidFill>
              <a:prstDash val="solid"/>
              <a:miter lim="800000"/>
            </a:ln>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endParaRPr kumimoji="0" lang="nl-NL" sz="218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8" name="Cube 27"/>
            <p:cNvSpPr/>
            <p:nvPr/>
          </p:nvSpPr>
          <p:spPr>
            <a:xfrm flipH="1">
              <a:off x="8447258" y="5602000"/>
              <a:ext cx="328199" cy="928414"/>
            </a:xfrm>
            <a:prstGeom prst="cube">
              <a:avLst>
                <a:gd name="adj" fmla="val 79167"/>
              </a:avLst>
            </a:prstGeom>
            <a:solidFill>
              <a:sysClr val="window" lastClr="FFFFFF">
                <a:alpha val="0"/>
              </a:sysClr>
            </a:solidFill>
            <a:ln w="19050" cap="flat" cmpd="sng" algn="ctr">
              <a:solidFill>
                <a:sysClr val="windowText" lastClr="000000"/>
              </a:solidFill>
              <a:prstDash val="solid"/>
              <a:miter lim="800000"/>
            </a:ln>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endParaRPr kumimoji="0" lang="nl-NL" sz="218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9" name="Rectangle 28"/>
            <p:cNvSpPr/>
            <p:nvPr/>
          </p:nvSpPr>
          <p:spPr>
            <a:xfrm>
              <a:off x="11203137" y="5071099"/>
              <a:ext cx="238125" cy="669563"/>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vert="vert270"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white"/>
                  </a:solidFill>
                  <a:effectLst/>
                  <a:uLnTx/>
                  <a:uFillTx/>
                  <a:latin typeface="Calibri" panose="020F0502020204030204"/>
                  <a:ea typeface="+mn-ea"/>
                  <a:cs typeface="+mn-cs"/>
                </a:rPr>
                <a:t>300</a:t>
              </a:r>
              <a:endParaRPr kumimoji="0" lang="nl-NL" sz="24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30" name="Straight Arrow Connector 29"/>
            <p:cNvCxnSpPr/>
            <p:nvPr/>
          </p:nvCxnSpPr>
          <p:spPr>
            <a:xfrm flipV="1">
              <a:off x="10781040" y="5071089"/>
              <a:ext cx="410247" cy="646274"/>
            </a:xfrm>
            <a:prstGeom prst="straightConnector1">
              <a:avLst/>
            </a:prstGeom>
            <a:noFill/>
            <a:ln w="38100" cap="flat" cmpd="sng" algn="ctr">
              <a:solidFill>
                <a:srgbClr val="4472C4"/>
              </a:solidFill>
              <a:prstDash val="solid"/>
              <a:miter lim="800000"/>
              <a:tailEnd type="triangle"/>
            </a:ln>
            <a:effectLst/>
          </p:spPr>
        </p:cxnSp>
        <p:cxnSp>
          <p:nvCxnSpPr>
            <p:cNvPr id="31" name="Straight Arrow Connector 30"/>
            <p:cNvCxnSpPr/>
            <p:nvPr/>
          </p:nvCxnSpPr>
          <p:spPr>
            <a:xfrm>
              <a:off x="10781847" y="5119876"/>
              <a:ext cx="409441" cy="612063"/>
            </a:xfrm>
            <a:prstGeom prst="straightConnector1">
              <a:avLst/>
            </a:prstGeom>
            <a:noFill/>
            <a:ln w="38100" cap="flat" cmpd="sng" algn="ctr">
              <a:solidFill>
                <a:srgbClr val="4472C4"/>
              </a:solidFill>
              <a:prstDash val="solid"/>
              <a:miter lim="800000"/>
              <a:tailEnd type="triangle"/>
            </a:ln>
            <a:effectLst/>
          </p:spPr>
        </p:cxnSp>
        <p:sp>
          <p:nvSpPr>
            <p:cNvPr id="32" name="Rectangle 31"/>
            <p:cNvSpPr/>
            <p:nvPr/>
          </p:nvSpPr>
          <p:spPr>
            <a:xfrm>
              <a:off x="11211004" y="5823667"/>
              <a:ext cx="238125" cy="669563"/>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vert="vert270"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white"/>
                  </a:solidFill>
                  <a:effectLst/>
                  <a:uLnTx/>
                  <a:uFillTx/>
                  <a:latin typeface="Calibri" panose="020F0502020204030204"/>
                  <a:ea typeface="+mn-ea"/>
                  <a:cs typeface="+mn-cs"/>
                </a:rPr>
                <a:t>300</a:t>
              </a:r>
              <a:endParaRPr kumimoji="0" lang="nl-NL"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33" name="Straight Arrow Connector 32"/>
            <p:cNvCxnSpPr/>
            <p:nvPr/>
          </p:nvCxnSpPr>
          <p:spPr>
            <a:xfrm flipV="1">
              <a:off x="10777374" y="5823655"/>
              <a:ext cx="421781" cy="650624"/>
            </a:xfrm>
            <a:prstGeom prst="straightConnector1">
              <a:avLst/>
            </a:prstGeom>
            <a:noFill/>
            <a:ln w="38100" cap="flat" cmpd="sng" algn="ctr">
              <a:solidFill>
                <a:srgbClr val="4472C4"/>
              </a:solidFill>
              <a:prstDash val="solid"/>
              <a:miter lim="800000"/>
              <a:tailEnd type="triangle"/>
            </a:ln>
            <a:effectLst/>
          </p:spPr>
        </p:cxnSp>
        <p:cxnSp>
          <p:nvCxnSpPr>
            <p:cNvPr id="34" name="Straight Arrow Connector 33"/>
            <p:cNvCxnSpPr/>
            <p:nvPr/>
          </p:nvCxnSpPr>
          <p:spPr>
            <a:xfrm>
              <a:off x="10781029" y="5823654"/>
              <a:ext cx="418114" cy="660840"/>
            </a:xfrm>
            <a:prstGeom prst="straightConnector1">
              <a:avLst/>
            </a:prstGeom>
            <a:noFill/>
            <a:ln w="38100" cap="flat" cmpd="sng" algn="ctr">
              <a:solidFill>
                <a:srgbClr val="4472C4"/>
              </a:solidFill>
              <a:prstDash val="solid"/>
              <a:miter lim="800000"/>
              <a:tailEnd type="triangle"/>
            </a:ln>
            <a:effectLst/>
          </p:spPr>
        </p:cxnSp>
        <p:sp>
          <p:nvSpPr>
            <p:cNvPr id="35" name="Rounded Rectangle 34"/>
            <p:cNvSpPr/>
            <p:nvPr/>
          </p:nvSpPr>
          <p:spPr>
            <a:xfrm>
              <a:off x="9169792" y="5805207"/>
              <a:ext cx="1628305" cy="669085"/>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panose="020F0502020204030204"/>
                  <a:ea typeface="+mn-ea"/>
                  <a:cs typeface="+mn-cs"/>
                </a:rPr>
                <a:t>Convolutional </a:t>
              </a:r>
            </a:p>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panose="020F0502020204030204"/>
                  <a:ea typeface="+mn-ea"/>
                  <a:cs typeface="+mn-cs"/>
                </a:rPr>
                <a:t>Layers</a:t>
              </a:r>
              <a:endParaRPr kumimoji="0" lang="nl-NL" sz="2800"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6" name="Rounded Rectangle 35"/>
            <p:cNvSpPr/>
            <p:nvPr/>
          </p:nvSpPr>
          <p:spPr>
            <a:xfrm>
              <a:off x="9177703" y="5063075"/>
              <a:ext cx="1628305" cy="669085"/>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panose="020F0502020204030204"/>
                  <a:ea typeface="+mn-ea"/>
                  <a:cs typeface="+mn-cs"/>
                </a:rPr>
                <a:t>Convolutional </a:t>
              </a:r>
            </a:p>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panose="020F0502020204030204"/>
                  <a:ea typeface="+mn-ea"/>
                  <a:cs typeface="+mn-cs"/>
                </a:rPr>
                <a:t>Layers</a:t>
              </a:r>
              <a:endParaRPr kumimoji="0" lang="nl-NL" sz="2800"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7" name="Rounded Rectangle 36"/>
            <p:cNvSpPr/>
            <p:nvPr/>
          </p:nvSpPr>
          <p:spPr>
            <a:xfrm>
              <a:off x="9183861" y="4310697"/>
              <a:ext cx="1628305" cy="669085"/>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panose="020F0502020204030204"/>
                  <a:ea typeface="+mn-ea"/>
                  <a:cs typeface="+mn-cs"/>
                </a:rPr>
                <a:t>Convolutional </a:t>
              </a:r>
            </a:p>
            <a:p>
              <a:pPr marL="0" marR="0" lvl="0" indent="0" algn="ctr" defTabSz="52997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panose="020F0502020204030204"/>
                  <a:ea typeface="+mn-ea"/>
                  <a:cs typeface="+mn-cs"/>
                </a:rPr>
                <a:t>Layers</a:t>
              </a:r>
              <a:endParaRPr kumimoji="0" lang="nl-NL" sz="2800"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38" name="Straight Arrow Connector 37"/>
            <p:cNvCxnSpPr/>
            <p:nvPr/>
          </p:nvCxnSpPr>
          <p:spPr>
            <a:xfrm flipV="1">
              <a:off x="8760707" y="4620854"/>
              <a:ext cx="422388" cy="6614"/>
            </a:xfrm>
            <a:prstGeom prst="straightConnector1">
              <a:avLst/>
            </a:prstGeom>
            <a:noFill/>
            <a:ln w="38100" cap="flat" cmpd="sng" algn="ctr">
              <a:solidFill>
                <a:srgbClr val="4472C4"/>
              </a:solidFill>
              <a:prstDash val="solid"/>
              <a:miter lim="800000"/>
              <a:tailEnd type="triangle"/>
            </a:ln>
            <a:effectLst/>
          </p:spPr>
        </p:cxnSp>
        <p:cxnSp>
          <p:nvCxnSpPr>
            <p:cNvPr id="39" name="Straight Arrow Connector 38"/>
            <p:cNvCxnSpPr/>
            <p:nvPr/>
          </p:nvCxnSpPr>
          <p:spPr>
            <a:xfrm flipV="1">
              <a:off x="8758034" y="5415367"/>
              <a:ext cx="422388" cy="6614"/>
            </a:xfrm>
            <a:prstGeom prst="straightConnector1">
              <a:avLst/>
            </a:prstGeom>
            <a:noFill/>
            <a:ln w="38100" cap="flat" cmpd="sng" algn="ctr">
              <a:solidFill>
                <a:srgbClr val="4472C4"/>
              </a:solidFill>
              <a:prstDash val="solid"/>
              <a:miter lim="800000"/>
              <a:tailEnd type="triangle"/>
            </a:ln>
            <a:effectLst/>
          </p:spPr>
        </p:cxnSp>
        <p:cxnSp>
          <p:nvCxnSpPr>
            <p:cNvPr id="40" name="Straight Arrow Connector 39"/>
            <p:cNvCxnSpPr/>
            <p:nvPr/>
          </p:nvCxnSpPr>
          <p:spPr>
            <a:xfrm flipV="1">
              <a:off x="8757589" y="6149696"/>
              <a:ext cx="422388" cy="6614"/>
            </a:xfrm>
            <a:prstGeom prst="straightConnector1">
              <a:avLst/>
            </a:prstGeom>
            <a:noFill/>
            <a:ln w="38100" cap="flat" cmpd="sng" algn="ctr">
              <a:solidFill>
                <a:srgbClr val="4472C4"/>
              </a:solidFill>
              <a:prstDash val="solid"/>
              <a:miter lim="800000"/>
              <a:tailEnd type="triangle"/>
            </a:ln>
            <a:effectLst/>
          </p:spPr>
        </p:cxnSp>
        <p:sp>
          <p:nvSpPr>
            <p:cNvPr id="41" name="TextBox 40"/>
            <p:cNvSpPr txBox="1"/>
            <p:nvPr/>
          </p:nvSpPr>
          <p:spPr>
            <a:xfrm>
              <a:off x="8154818" y="5821775"/>
              <a:ext cx="309246" cy="31738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rPr>
                <a:t>S</a:t>
              </a:r>
              <a:r>
                <a:rPr kumimoji="0" lang="en-US" sz="2000" b="0" i="0" u="none" strike="noStrike" kern="0" cap="none" spc="0" normalizeH="0" baseline="-25000" noProof="0" dirty="0" smtClean="0">
                  <a:ln>
                    <a:noFill/>
                  </a:ln>
                  <a:solidFill>
                    <a:prstClr val="black"/>
                  </a:solidFill>
                  <a:effectLst/>
                  <a:uLnTx/>
                  <a:uFillTx/>
                </a:rPr>
                <a:t>3</a:t>
              </a:r>
              <a:endParaRPr kumimoji="0" lang="nl-NL" sz="3200" b="0" i="0" u="none" strike="noStrike" kern="0" cap="none" spc="0" normalizeH="0" baseline="-25000" noProof="0" dirty="0" smtClean="0">
                <a:ln>
                  <a:noFill/>
                </a:ln>
                <a:solidFill>
                  <a:prstClr val="black"/>
                </a:solidFill>
                <a:effectLst/>
                <a:uLnTx/>
                <a:uFillTx/>
              </a:endParaRPr>
            </a:p>
          </p:txBody>
        </p:sp>
        <p:sp>
          <p:nvSpPr>
            <p:cNvPr id="42" name="TextBox 41"/>
            <p:cNvSpPr txBox="1"/>
            <p:nvPr/>
          </p:nvSpPr>
          <p:spPr>
            <a:xfrm>
              <a:off x="8146198" y="5079218"/>
              <a:ext cx="309246" cy="31738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rPr>
                <a:t>S</a:t>
              </a:r>
              <a:r>
                <a:rPr kumimoji="0" lang="en-US" sz="2000" b="0" i="0" u="none" strike="noStrike" kern="0" cap="none" spc="0" normalizeH="0" baseline="-25000" noProof="0" dirty="0" smtClean="0">
                  <a:ln>
                    <a:noFill/>
                  </a:ln>
                  <a:solidFill>
                    <a:prstClr val="black"/>
                  </a:solidFill>
                  <a:effectLst/>
                  <a:uLnTx/>
                  <a:uFillTx/>
                </a:rPr>
                <a:t>2</a:t>
              </a:r>
              <a:endParaRPr kumimoji="0" lang="nl-NL" sz="3200" b="0" i="0" u="none" strike="noStrike" kern="0" cap="none" spc="0" normalizeH="0" baseline="-25000" noProof="0" dirty="0" smtClean="0">
                <a:ln>
                  <a:noFill/>
                </a:ln>
                <a:solidFill>
                  <a:prstClr val="black"/>
                </a:solidFill>
                <a:effectLst/>
                <a:uLnTx/>
                <a:uFillTx/>
              </a:endParaRPr>
            </a:p>
          </p:txBody>
        </p:sp>
        <p:sp>
          <p:nvSpPr>
            <p:cNvPr id="43" name="TextBox 42"/>
            <p:cNvSpPr txBox="1"/>
            <p:nvPr/>
          </p:nvSpPr>
          <p:spPr>
            <a:xfrm>
              <a:off x="8164560" y="4243629"/>
              <a:ext cx="309246" cy="317384"/>
            </a:xfrm>
            <a:prstGeom prst="rect">
              <a:avLst/>
            </a:prstGeom>
            <a:noFill/>
          </p:spPr>
          <p:txBody>
            <a:bodyPr wrap="none" rtlCol="0">
              <a:spAutoFit/>
            </a:bodyPr>
            <a:lstStyle/>
            <a:p>
              <a:pPr marL="0" marR="0" lvl="0" indent="0" defTabSz="529971"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rPr>
                <a:t>S</a:t>
              </a:r>
              <a:r>
                <a:rPr kumimoji="0" lang="en-US" sz="2000" b="0" i="0" u="none" strike="noStrike" kern="0" cap="none" spc="0" normalizeH="0" baseline="-25000" noProof="0" dirty="0" smtClean="0">
                  <a:ln>
                    <a:noFill/>
                  </a:ln>
                  <a:solidFill>
                    <a:prstClr val="black"/>
                  </a:solidFill>
                  <a:effectLst/>
                  <a:uLnTx/>
                  <a:uFillTx/>
                </a:rPr>
                <a:t>1</a:t>
              </a:r>
              <a:endParaRPr kumimoji="0" lang="nl-NL" sz="1100" b="0" i="0" u="none" strike="noStrike" kern="0" cap="none" spc="0" normalizeH="0" baseline="-25000" noProof="0" dirty="0" smtClean="0">
                <a:ln>
                  <a:noFill/>
                </a:ln>
                <a:solidFill>
                  <a:prstClr val="black"/>
                </a:solidFill>
                <a:effectLst/>
                <a:uLnTx/>
                <a:uFillTx/>
              </a:endParaRPr>
            </a:p>
          </p:txBody>
        </p:sp>
        <p:cxnSp>
          <p:nvCxnSpPr>
            <p:cNvPr id="45" name="Straight Arrow Connector 44"/>
            <p:cNvCxnSpPr/>
            <p:nvPr/>
          </p:nvCxnSpPr>
          <p:spPr>
            <a:xfrm flipV="1">
              <a:off x="11464417" y="5117453"/>
              <a:ext cx="351607" cy="1384367"/>
            </a:xfrm>
            <a:prstGeom prst="straightConnector1">
              <a:avLst/>
            </a:prstGeom>
            <a:noFill/>
            <a:ln w="38100" cap="flat" cmpd="sng" algn="ctr">
              <a:solidFill>
                <a:srgbClr val="4472C4"/>
              </a:solidFill>
              <a:prstDash val="solid"/>
              <a:miter lim="800000"/>
              <a:tailEnd type="triangle"/>
            </a:ln>
            <a:effectLst/>
          </p:spPr>
        </p:cxnSp>
      </p:grpSp>
    </p:spTree>
    <p:extLst>
      <p:ext uri="{BB962C8B-B14F-4D97-AF65-F5344CB8AC3E}">
        <p14:creationId xmlns:p14="http://schemas.microsoft.com/office/powerpoint/2010/main" val="622946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Radboudumc">
  <a:themeElements>
    <a:clrScheme name="Radboudumc">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25254</TotalTime>
  <Words>1807</Words>
  <Application>Microsoft Office PowerPoint</Application>
  <PresentationFormat>Custom</PresentationFormat>
  <Paragraphs>274</Paragraphs>
  <Slides>24</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ＭＳ Ｐゴシック</vt:lpstr>
      <vt:lpstr>Arial</vt:lpstr>
      <vt:lpstr>Calibri</vt:lpstr>
      <vt:lpstr>Cambria Math</vt:lpstr>
      <vt:lpstr>Wingdings</vt:lpstr>
      <vt:lpstr>Radboudumc</vt:lpstr>
      <vt:lpstr>Image</vt:lpstr>
      <vt:lpstr>  Non-uniform patch sampling with deep convolutional neural networks for white matter hyperintensity segmentation</vt:lpstr>
      <vt:lpstr>White Matter Hyperintensities</vt:lpstr>
      <vt:lpstr>Patch based segmentation</vt:lpstr>
      <vt:lpstr>Simple model:</vt:lpstr>
      <vt:lpstr>A problem!</vt:lpstr>
      <vt:lpstr>Larger scales!</vt:lpstr>
      <vt:lpstr>Solution1: Multi-scale patches</vt:lpstr>
      <vt:lpstr>Models: Multi-scale Early Fusion (MSEF)</vt:lpstr>
      <vt:lpstr>Models: Multi-scale Late Fusion (MSLF)</vt:lpstr>
      <vt:lpstr>Disadvantages of the multi-scale approach</vt:lpstr>
      <vt:lpstr>Most of the work is in deciding what not to look at!</vt:lpstr>
      <vt:lpstr>Non-uniform patch sampling</vt:lpstr>
      <vt:lpstr>Non-uniform patch sampling</vt:lpstr>
      <vt:lpstr>Comparison Architectures</vt:lpstr>
      <vt:lpstr>Results</vt:lpstr>
      <vt:lpstr>PowerPoint Presentation</vt:lpstr>
      <vt:lpstr>PowerPoint Presentation</vt:lpstr>
      <vt:lpstr>PowerPoint Presentation</vt:lpstr>
      <vt:lpstr>PowerPoint Presentation</vt:lpstr>
      <vt:lpstr>Further discussion – An anomaly!</vt:lpstr>
      <vt:lpstr>Further discussion – An anomaly</vt:lpstr>
      <vt:lpstr>Further discussion – An anomaly</vt:lpstr>
      <vt:lpstr>Training details</vt:lpstr>
      <vt:lpstr>Further discussion: Early fusion vs late fusion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dc:creator>
  <dc:description>versie 1.0</dc:description>
  <cp:lastModifiedBy>Mohsen</cp:lastModifiedBy>
  <cp:revision>778</cp:revision>
  <dcterms:created xsi:type="dcterms:W3CDTF">2013-10-28T13:18:51Z</dcterms:created>
  <dcterms:modified xsi:type="dcterms:W3CDTF">2016-04-08T13:22:35Z</dcterms:modified>
  <cp:category>Huisstijl</cp:category>
</cp:coreProperties>
</file>