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302" r:id="rId3"/>
    <p:sldId id="323" r:id="rId4"/>
    <p:sldId id="351" r:id="rId5"/>
    <p:sldId id="352" r:id="rId6"/>
    <p:sldId id="353" r:id="rId7"/>
    <p:sldId id="359" r:id="rId8"/>
    <p:sldId id="307" r:id="rId9"/>
    <p:sldId id="306" r:id="rId10"/>
    <p:sldId id="358" r:id="rId11"/>
    <p:sldId id="308" r:id="rId12"/>
    <p:sldId id="324" r:id="rId13"/>
    <p:sldId id="326" r:id="rId14"/>
    <p:sldId id="325" r:id="rId15"/>
    <p:sldId id="343" r:id="rId16"/>
    <p:sldId id="316" r:id="rId17"/>
    <p:sldId id="342" r:id="rId18"/>
    <p:sldId id="328" r:id="rId19"/>
    <p:sldId id="354" r:id="rId20"/>
    <p:sldId id="295" r:id="rId21"/>
    <p:sldId id="348" r:id="rId22"/>
    <p:sldId id="347" r:id="rId23"/>
    <p:sldId id="321" r:id="rId24"/>
    <p:sldId id="355" r:id="rId25"/>
    <p:sldId id="356" r:id="rId26"/>
    <p:sldId id="339" r:id="rId27"/>
    <p:sldId id="340" r:id="rId28"/>
    <p:sldId id="357" r:id="rId29"/>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91"/>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67894" autoAdjust="0"/>
  </p:normalViewPr>
  <p:slideViewPr>
    <p:cSldViewPr>
      <p:cViewPr varScale="1">
        <p:scale>
          <a:sx n="123" d="100"/>
          <a:sy n="123" d="100"/>
        </p:scale>
        <p:origin x="1188"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E1EBA-AC86-4632-8267-60DAA6EE8046}" type="datetimeFigureOut">
              <a:rPr lang="nl-NL" smtClean="0"/>
              <a:t>6-1-2016</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F2B7B-34A8-4724-86CF-428DD182CBEA}" type="slidenum">
              <a:rPr lang="nl-NL" smtClean="0"/>
              <a:t>‹#›</a:t>
            </a:fld>
            <a:endParaRPr lang="nl-NL"/>
          </a:p>
        </p:txBody>
      </p:sp>
    </p:spTree>
    <p:extLst>
      <p:ext uri="{BB962C8B-B14F-4D97-AF65-F5344CB8AC3E}">
        <p14:creationId xmlns:p14="http://schemas.microsoft.com/office/powerpoint/2010/main" val="379158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1</a:t>
            </a:fld>
            <a:endParaRPr lang="nl-NL"/>
          </a:p>
        </p:txBody>
      </p:sp>
    </p:spTree>
    <p:extLst>
      <p:ext uri="{BB962C8B-B14F-4D97-AF65-F5344CB8AC3E}">
        <p14:creationId xmlns:p14="http://schemas.microsoft.com/office/powerpoint/2010/main" val="318152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we see</a:t>
            </a:r>
            <a:r>
              <a:rPr lang="en-US" sz="1200" kern="1200" baseline="0" dirty="0" smtClean="0">
                <a:solidFill>
                  <a:schemeClr val="tx1"/>
                </a:solidFill>
                <a:effectLst/>
                <a:latin typeface="+mn-lt"/>
                <a:ea typeface="+mn-ea"/>
                <a:cs typeface="+mn-cs"/>
              </a:rPr>
              <a:t> an overall view of the Preprocessing steps to make the raw images ready for feature extraction</a:t>
            </a:r>
          </a:p>
        </p:txBody>
      </p:sp>
      <p:sp>
        <p:nvSpPr>
          <p:cNvPr id="4" name="Slide Number Placeholder 3"/>
          <p:cNvSpPr>
            <a:spLocks noGrp="1"/>
          </p:cNvSpPr>
          <p:nvPr>
            <p:ph type="sldNum" sz="quarter" idx="10"/>
          </p:nvPr>
        </p:nvSpPr>
        <p:spPr/>
        <p:txBody>
          <a:bodyPr/>
          <a:lstStyle/>
          <a:p>
            <a:fld id="{0BEF2B7B-34A8-4724-86CF-428DD182CBEA}" type="slidenum">
              <a:rPr lang="nl-NL" smtClean="0"/>
              <a:t>10</a:t>
            </a:fld>
            <a:endParaRPr lang="nl-NL"/>
          </a:p>
        </p:txBody>
      </p:sp>
    </p:spTree>
    <p:extLst>
      <p:ext uri="{BB962C8B-B14F-4D97-AF65-F5344CB8AC3E}">
        <p14:creationId xmlns:p14="http://schemas.microsoft.com/office/powerpoint/2010/main" val="1527399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due to possible movement of patients during acquiring of the different scans, we perform a linear registration of T1 and T2* to FLAIR scan using FSL-FLIRT. We also perform a non-linear registration form patient space to MNI space.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EF2B7B-34A8-4724-86CF-428DD182CBEA}" type="slidenum">
              <a:rPr lang="nl-NL" smtClean="0"/>
              <a:t>11</a:t>
            </a:fld>
            <a:endParaRPr lang="nl-NL"/>
          </a:p>
        </p:txBody>
      </p:sp>
    </p:spTree>
    <p:extLst>
      <p:ext uri="{BB962C8B-B14F-4D97-AF65-F5344CB8AC3E}">
        <p14:creationId xmlns:p14="http://schemas.microsoft.com/office/powerpoint/2010/main" val="3186947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Then we have </a:t>
            </a:r>
            <a:r>
              <a:rPr lang="en-US" sz="1200" kern="1200" baseline="0" dirty="0" smtClean="0">
                <a:solidFill>
                  <a:schemeClr val="tx1"/>
                </a:solidFill>
                <a:effectLst/>
                <a:latin typeface="+mn-lt"/>
                <a:ea typeface="+mn-ea"/>
                <a:cs typeface="+mn-cs"/>
              </a:rPr>
              <a:t>to strip the skull and for this the Brain Extraction Tool was used on T1 scans because they have the highest resolution</a:t>
            </a:r>
          </a:p>
        </p:txBody>
      </p:sp>
      <p:sp>
        <p:nvSpPr>
          <p:cNvPr id="4" name="Slide Number Placeholder 3"/>
          <p:cNvSpPr>
            <a:spLocks noGrp="1"/>
          </p:cNvSpPr>
          <p:nvPr>
            <p:ph type="sldNum" sz="quarter" idx="10"/>
          </p:nvPr>
        </p:nvSpPr>
        <p:spPr/>
        <p:txBody>
          <a:bodyPr/>
          <a:lstStyle/>
          <a:p>
            <a:fld id="{0BEF2B7B-34A8-4724-86CF-428DD182CBEA}" type="slidenum">
              <a:rPr lang="nl-NL" smtClean="0"/>
              <a:t>12</a:t>
            </a:fld>
            <a:endParaRPr lang="nl-NL"/>
          </a:p>
        </p:txBody>
      </p:sp>
    </p:spTree>
    <p:extLst>
      <p:ext uri="{BB962C8B-B14F-4D97-AF65-F5344CB8AC3E}">
        <p14:creationId xmlns:p14="http://schemas.microsoft.com/office/powerpoint/2010/main" val="445377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usually observed that there is a bias field</a:t>
            </a:r>
            <a:r>
              <a:rPr lang="en-US" sz="1200" kern="1200" baseline="0" dirty="0" smtClean="0">
                <a:solidFill>
                  <a:schemeClr val="tx1"/>
                </a:solidFill>
                <a:effectLst/>
                <a:latin typeface="+mn-lt"/>
                <a:ea typeface="+mn-ea"/>
                <a:cs typeface="+mn-cs"/>
              </a:rPr>
              <a:t> in the images that means there is some kind of intensity </a:t>
            </a:r>
            <a:r>
              <a:rPr lang="en-US" sz="1200" kern="1200" baseline="0" dirty="0" err="1" smtClean="0">
                <a:solidFill>
                  <a:schemeClr val="tx1"/>
                </a:solidFill>
                <a:effectLst/>
                <a:latin typeface="+mn-lt"/>
                <a:ea typeface="+mn-ea"/>
                <a:cs typeface="+mn-cs"/>
              </a:rPr>
              <a:t>inhemogeniety</a:t>
            </a:r>
            <a:r>
              <a:rPr lang="en-US" sz="1200" kern="1200" baseline="0" dirty="0" smtClean="0">
                <a:solidFill>
                  <a:schemeClr val="tx1"/>
                </a:solidFill>
                <a:effectLst/>
                <a:latin typeface="+mn-lt"/>
                <a:ea typeface="+mn-ea"/>
                <a:cs typeface="+mn-cs"/>
              </a:rPr>
              <a:t> in different locations of the same image.</a:t>
            </a:r>
          </a:p>
          <a:p>
            <a:r>
              <a:rPr lang="en-US" sz="1200" kern="1200" baseline="0" dirty="0" smtClean="0">
                <a:solidFill>
                  <a:schemeClr val="tx1"/>
                </a:solidFill>
                <a:effectLst/>
                <a:latin typeface="+mn-lt"/>
                <a:ea typeface="+mn-ea"/>
                <a:cs typeface="+mn-cs"/>
              </a:rPr>
              <a:t>So FSL-FAST was used to do the correction.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EF2B7B-34A8-4724-86CF-428DD182CBEA}" type="slidenum">
              <a:rPr lang="nl-NL" smtClean="0"/>
              <a:t>13</a:t>
            </a:fld>
            <a:endParaRPr lang="nl-NL"/>
          </a:p>
        </p:txBody>
      </p:sp>
    </p:spTree>
    <p:extLst>
      <p:ext uri="{BB962C8B-B14F-4D97-AF65-F5344CB8AC3E}">
        <p14:creationId xmlns:p14="http://schemas.microsoft.com/office/powerpoint/2010/main" val="260200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after bias field correction, it is still very</a:t>
            </a:r>
            <a:r>
              <a:rPr lang="en-US" sz="1200" kern="1200" baseline="0" dirty="0" smtClean="0">
                <a:solidFill>
                  <a:schemeClr val="tx1"/>
                </a:solidFill>
                <a:effectLst/>
                <a:latin typeface="+mn-lt"/>
                <a:ea typeface="+mn-ea"/>
                <a:cs typeface="+mn-cs"/>
              </a:rPr>
              <a:t> probable that we have intensity </a:t>
            </a:r>
            <a:r>
              <a:rPr lang="en-US" sz="1200" kern="1200" baseline="0" dirty="0" err="1" smtClean="0">
                <a:solidFill>
                  <a:schemeClr val="tx1"/>
                </a:solidFill>
                <a:effectLst/>
                <a:latin typeface="+mn-lt"/>
                <a:ea typeface="+mn-ea"/>
                <a:cs typeface="+mn-cs"/>
              </a:rPr>
              <a:t>inhemogeniety</a:t>
            </a:r>
            <a:r>
              <a:rPr lang="en-US" sz="1200" kern="1200" baseline="0" dirty="0" smtClean="0">
                <a:solidFill>
                  <a:schemeClr val="tx1"/>
                </a:solidFill>
                <a:effectLst/>
                <a:latin typeface="+mn-lt"/>
                <a:ea typeface="+mn-ea"/>
                <a:cs typeface="+mn-cs"/>
              </a:rPr>
              <a:t> among different subjects, as you see in the two images here.</a:t>
            </a:r>
          </a:p>
          <a:p>
            <a:r>
              <a:rPr lang="en-US" sz="1200" kern="1200" baseline="0" dirty="0" smtClean="0">
                <a:solidFill>
                  <a:schemeClr val="tx1"/>
                </a:solidFill>
                <a:effectLst/>
                <a:latin typeface="+mn-lt"/>
                <a:ea typeface="+mn-ea"/>
                <a:cs typeface="+mn-cs"/>
              </a:rPr>
              <a:t>So we used Gaussian Mixture Modeling to extract 3 brain tissues, which are GM, WM and CSF. (Expectation Maximization has been used for GMM)</a:t>
            </a:r>
          </a:p>
          <a:p>
            <a:r>
              <a:rPr lang="en-US" sz="1200" kern="1200" baseline="0" dirty="0" smtClean="0">
                <a:solidFill>
                  <a:schemeClr val="tx1"/>
                </a:solidFill>
                <a:effectLst/>
                <a:latin typeface="+mn-lt"/>
                <a:ea typeface="+mn-ea"/>
                <a:cs typeface="+mn-cs"/>
              </a:rPr>
              <a:t>Then each voxel intensity is transformed in a fuzzy way based on it’s degree of membership to each tissue.</a:t>
            </a:r>
          </a:p>
        </p:txBody>
      </p:sp>
      <p:sp>
        <p:nvSpPr>
          <p:cNvPr id="4" name="Slide Number Placeholder 3"/>
          <p:cNvSpPr>
            <a:spLocks noGrp="1"/>
          </p:cNvSpPr>
          <p:nvPr>
            <p:ph type="sldNum" sz="quarter" idx="10"/>
          </p:nvPr>
        </p:nvSpPr>
        <p:spPr/>
        <p:txBody>
          <a:bodyPr/>
          <a:lstStyle/>
          <a:p>
            <a:fld id="{0BEF2B7B-34A8-4724-86CF-428DD182CBEA}" type="slidenum">
              <a:rPr lang="nl-NL" smtClean="0"/>
              <a:t>14</a:t>
            </a:fld>
            <a:endParaRPr lang="nl-NL"/>
          </a:p>
        </p:txBody>
      </p:sp>
    </p:spTree>
    <p:extLst>
      <p:ext uri="{BB962C8B-B14F-4D97-AF65-F5344CB8AC3E}">
        <p14:creationId xmlns:p14="http://schemas.microsoft.com/office/powerpoint/2010/main" val="39134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Here we see more details about this process: first we assuming that an intensity X belongs to a specific tissue, we calculate the transformed intensity in the corresponding tissue and then using the belonging probabilities to different tissues, we calculate a weighted average over the 3 possible transformations.</a:t>
            </a:r>
          </a:p>
        </p:txBody>
      </p:sp>
      <p:sp>
        <p:nvSpPr>
          <p:cNvPr id="4" name="Slide Number Placeholder 3"/>
          <p:cNvSpPr>
            <a:spLocks noGrp="1"/>
          </p:cNvSpPr>
          <p:nvPr>
            <p:ph type="sldNum" sz="quarter" idx="10"/>
          </p:nvPr>
        </p:nvSpPr>
        <p:spPr/>
        <p:txBody>
          <a:bodyPr/>
          <a:lstStyle/>
          <a:p>
            <a:fld id="{0BEF2B7B-34A8-4724-86CF-428DD182CBEA}" type="slidenum">
              <a:rPr lang="nl-NL" smtClean="0"/>
              <a:t>15</a:t>
            </a:fld>
            <a:endParaRPr lang="nl-NL"/>
          </a:p>
        </p:txBody>
      </p:sp>
    </p:spTree>
    <p:extLst>
      <p:ext uri="{BB962C8B-B14F-4D97-AF65-F5344CB8AC3E}">
        <p14:creationId xmlns:p14="http://schemas.microsoft.com/office/powerpoint/2010/main" val="84567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Then we start calculating the features. Some of the features that are used are listed here:</a:t>
            </a:r>
          </a:p>
          <a:p>
            <a:r>
              <a:rPr lang="en-US" sz="1200" kern="1200" baseline="0" dirty="0" smtClean="0">
                <a:solidFill>
                  <a:schemeClr val="tx1"/>
                </a:solidFill>
                <a:effectLst/>
                <a:latin typeface="+mn-lt"/>
                <a:ea typeface="+mn-ea"/>
                <a:cs typeface="+mn-cs"/>
              </a:rPr>
              <a:t>	Intensities are the most trivial features one can think of for this task.</a:t>
            </a:r>
          </a:p>
          <a:p>
            <a:r>
              <a:rPr lang="en-US" sz="1200" kern="1200" baseline="0" dirty="0" smtClean="0">
                <a:solidFill>
                  <a:schemeClr val="tx1"/>
                </a:solidFill>
                <a:effectLst/>
                <a:latin typeface="+mn-lt"/>
                <a:ea typeface="+mn-ea"/>
                <a:cs typeface="+mn-cs"/>
              </a:rPr>
              <a:t>	Since we already know that white matter lesions are not uniformly distributed among different locations of the brain, we calculate several features to capture this.</a:t>
            </a:r>
          </a:p>
          <a:p>
            <a:r>
              <a:rPr lang="en-US" sz="1200" kern="1200" baseline="0" dirty="0" smtClean="0">
                <a:solidFill>
                  <a:schemeClr val="tx1"/>
                </a:solidFill>
                <a:effectLst/>
                <a:latin typeface="+mn-lt"/>
                <a:ea typeface="+mn-ea"/>
                <a:cs typeface="+mn-cs"/>
              </a:rPr>
              <a:t>		X, Y and Z coordinates of the corresponding voxel in the MNI space.</a:t>
            </a:r>
          </a:p>
          <a:p>
            <a:r>
              <a:rPr lang="en-US" sz="1200" kern="1200" baseline="0" dirty="0" smtClean="0">
                <a:solidFill>
                  <a:schemeClr val="tx1"/>
                </a:solidFill>
                <a:effectLst/>
                <a:latin typeface="+mn-lt"/>
                <a:ea typeface="+mn-ea"/>
                <a:cs typeface="+mn-cs"/>
              </a:rPr>
              <a:t>		Voxel distances from</a:t>
            </a:r>
          </a:p>
          <a:p>
            <a:r>
              <a:rPr lang="en-US" sz="1200" kern="1200" baseline="0" dirty="0" smtClean="0">
                <a:solidFill>
                  <a:schemeClr val="tx1"/>
                </a:solidFill>
                <a:effectLst/>
                <a:latin typeface="+mn-lt"/>
                <a:ea typeface="+mn-ea"/>
                <a:cs typeface="+mn-cs"/>
              </a:rPr>
              <a:t>			Brain surface,</a:t>
            </a:r>
          </a:p>
          <a:p>
            <a:r>
              <a:rPr lang="en-US" sz="1200" kern="1200" baseline="0" dirty="0" smtClean="0">
                <a:solidFill>
                  <a:schemeClr val="tx1"/>
                </a:solidFill>
                <a:effectLst/>
                <a:latin typeface="+mn-lt"/>
                <a:ea typeface="+mn-ea"/>
                <a:cs typeface="+mn-cs"/>
              </a:rPr>
              <a:t>			left and right ventricles</a:t>
            </a:r>
          </a:p>
          <a:p>
            <a:r>
              <a:rPr lang="en-US" sz="1200" kern="1200" baseline="0" dirty="0" smtClean="0">
                <a:solidFill>
                  <a:schemeClr val="tx1"/>
                </a:solidFill>
                <a:effectLst/>
                <a:latin typeface="+mn-lt"/>
                <a:ea typeface="+mn-ea"/>
                <a:cs typeface="+mn-cs"/>
              </a:rPr>
              <a:t>			midsagittal brain surface (that separates the two hemispheres and we calculated that using a dynamic programming approach) </a:t>
            </a:r>
          </a:p>
          <a:p>
            <a:r>
              <a:rPr lang="en-US" sz="1200" kern="1200" baseline="0" dirty="0" smtClean="0">
                <a:solidFill>
                  <a:schemeClr val="tx1"/>
                </a:solidFill>
                <a:effectLst/>
                <a:latin typeface="+mn-lt"/>
                <a:ea typeface="+mn-ea"/>
                <a:cs typeface="+mn-cs"/>
              </a:rPr>
              <a:t>			and Since we had a large dataset a pretty accurate location based prior probability of WMLs could be acquired as  a valuable feature.</a:t>
            </a:r>
          </a:p>
          <a:p>
            <a:r>
              <a:rPr lang="en-US" sz="1200" kern="1200" baseline="0" dirty="0" smtClean="0">
                <a:solidFill>
                  <a:schemeClr val="tx1"/>
                </a:solidFill>
                <a:effectLst/>
                <a:latin typeface="+mn-lt"/>
                <a:ea typeface="+mn-ea"/>
                <a:cs typeface="+mn-cs"/>
              </a:rPr>
              <a:t>		Since </a:t>
            </a:r>
            <a:r>
              <a:rPr lang="en-US" sz="1200" kern="1200" baseline="0" dirty="0" err="1" smtClean="0">
                <a:solidFill>
                  <a:schemeClr val="tx1"/>
                </a:solidFill>
                <a:effectLst/>
                <a:latin typeface="+mn-lt"/>
                <a:ea typeface="+mn-ea"/>
                <a:cs typeface="+mn-cs"/>
              </a:rPr>
              <a:t>wmls</a:t>
            </a:r>
            <a:r>
              <a:rPr lang="en-US" sz="1200" kern="1200" baseline="0" dirty="0" smtClean="0">
                <a:solidFill>
                  <a:schemeClr val="tx1"/>
                </a:solidFill>
                <a:effectLst/>
                <a:latin typeface="+mn-lt"/>
                <a:ea typeface="+mn-ea"/>
                <a:cs typeface="+mn-cs"/>
              </a:rPr>
              <a:t> occur on the white matter of the </a:t>
            </a:r>
            <a:r>
              <a:rPr lang="en-US" sz="1200" kern="1200" baseline="0" dirty="0" err="1" smtClean="0">
                <a:solidFill>
                  <a:schemeClr val="tx1"/>
                </a:solidFill>
                <a:effectLst/>
                <a:latin typeface="+mn-lt"/>
                <a:ea typeface="+mn-ea"/>
                <a:cs typeface="+mn-cs"/>
              </a:rPr>
              <a:t>brian</a:t>
            </a:r>
            <a:r>
              <a:rPr lang="en-US" sz="1200" kern="1200" baseline="0" dirty="0" smtClean="0">
                <a:solidFill>
                  <a:schemeClr val="tx1"/>
                </a:solidFill>
                <a:effectLst/>
                <a:latin typeface="+mn-lt"/>
                <a:ea typeface="+mn-ea"/>
                <a:cs typeface="+mn-cs"/>
              </a:rPr>
              <a:t>, we used the tissue probability maps acquired from registration of tissue atlases.</a:t>
            </a:r>
          </a:p>
          <a:p>
            <a:r>
              <a:rPr lang="en-US" sz="1200" kern="1200" baseline="0" dirty="0" smtClean="0">
                <a:solidFill>
                  <a:schemeClr val="tx1"/>
                </a:solidFill>
                <a:effectLst/>
                <a:latin typeface="+mn-lt"/>
                <a:ea typeface="+mn-ea"/>
                <a:cs typeface="+mn-cs"/>
              </a:rPr>
              <a:t>		We also made use of several second order derivative features including </a:t>
            </a:r>
            <a:r>
              <a:rPr lang="en-US" sz="1200" kern="1200" baseline="0" dirty="0" err="1" smtClean="0">
                <a:solidFill>
                  <a:schemeClr val="tx1"/>
                </a:solidFill>
                <a:effectLst/>
                <a:latin typeface="+mn-lt"/>
                <a:ea typeface="+mn-ea"/>
                <a:cs typeface="+mn-cs"/>
              </a:rPr>
              <a:t>multiscale</a:t>
            </a:r>
            <a:r>
              <a:rPr lang="en-US" sz="1200" kern="1200" baseline="0" dirty="0" smtClean="0">
                <a:solidFill>
                  <a:schemeClr val="tx1"/>
                </a:solidFill>
                <a:effectLst/>
                <a:latin typeface="+mn-lt"/>
                <a:ea typeface="+mn-ea"/>
                <a:cs typeface="+mn-cs"/>
              </a:rPr>
              <a:t> log and </a:t>
            </a:r>
            <a:r>
              <a:rPr lang="en-US" sz="1200" kern="1200" baseline="0" dirty="0" err="1" smtClean="0">
                <a:solidFill>
                  <a:schemeClr val="tx1"/>
                </a:solidFill>
                <a:effectLst/>
                <a:latin typeface="+mn-lt"/>
                <a:ea typeface="+mn-ea"/>
                <a:cs typeface="+mn-cs"/>
              </a:rPr>
              <a:t>doh</a:t>
            </a:r>
            <a:r>
              <a:rPr lang="en-US" sz="1200" kern="1200" baseline="0" dirty="0" smtClean="0">
                <a:solidFill>
                  <a:schemeClr val="tx1"/>
                </a:solidFill>
                <a:effectLst/>
                <a:latin typeface="+mn-lt"/>
                <a:ea typeface="+mn-ea"/>
                <a:cs typeface="+mn-cs"/>
              </a:rPr>
              <a:t> and vesselness to distinguish between vessel like </a:t>
            </a:r>
          </a:p>
          <a:p>
            <a:r>
              <a:rPr lang="en-US" sz="1200" kern="1200" baseline="0" dirty="0" smtClean="0">
                <a:solidFill>
                  <a:schemeClr val="tx1"/>
                </a:solidFill>
                <a:effectLst/>
                <a:latin typeface="+mn-lt"/>
                <a:ea typeface="+mn-ea"/>
                <a:cs typeface="+mn-cs"/>
              </a:rPr>
              <a:t>		structure in gm and small </a:t>
            </a:r>
            <a:r>
              <a:rPr lang="en-US" sz="1200" kern="1200" baseline="0" dirty="0" err="1" smtClean="0">
                <a:solidFill>
                  <a:schemeClr val="tx1"/>
                </a:solidFill>
                <a:effectLst/>
                <a:latin typeface="+mn-lt"/>
                <a:ea typeface="+mn-ea"/>
                <a:cs typeface="+mn-cs"/>
              </a:rPr>
              <a:t>wmls</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EF2B7B-34A8-4724-86CF-428DD182CBEA}" type="slidenum">
              <a:rPr lang="nl-NL" smtClean="0"/>
              <a:t>16</a:t>
            </a:fld>
            <a:endParaRPr lang="nl-NL"/>
          </a:p>
        </p:txBody>
      </p:sp>
    </p:spTree>
    <p:extLst>
      <p:ext uri="{BB962C8B-B14F-4D97-AF65-F5344CB8AC3E}">
        <p14:creationId xmlns:p14="http://schemas.microsoft.com/office/powerpoint/2010/main" val="3186947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But in fact I am personally more interested in another blobness detector which is far less famous. (the paper has only got 8 citation!!)</a:t>
            </a:r>
          </a:p>
          <a:p>
            <a:r>
              <a:rPr lang="en-US" sz="1200" kern="1200" baseline="0" dirty="0" smtClean="0">
                <a:solidFill>
                  <a:schemeClr val="tx1"/>
                </a:solidFill>
                <a:effectLst/>
                <a:latin typeface="+mn-lt"/>
                <a:ea typeface="+mn-ea"/>
                <a:cs typeface="+mn-cs"/>
              </a:rPr>
              <a:t>Officially it is named “Annular Filter” but I tend to call it “Donut Filter”!</a:t>
            </a:r>
          </a:p>
          <a:p>
            <a:r>
              <a:rPr lang="en-US" sz="1200" kern="1200" baseline="0" dirty="0" smtClean="0">
                <a:solidFill>
                  <a:schemeClr val="tx1"/>
                </a:solidFill>
                <a:effectLst/>
                <a:latin typeface="+mn-lt"/>
                <a:ea typeface="+mn-ea"/>
                <a:cs typeface="+mn-cs"/>
              </a:rPr>
              <a:t>Like most other image processing filters it consists of a kernel scanning the whole image, and on each spot it is on, we first calculate the maximum of intensities on the kernel (of course excluding the central part) and then replacing the center of kernel with the maximum.</a:t>
            </a:r>
          </a:p>
          <a:p>
            <a:r>
              <a:rPr lang="en-US" sz="1200" kern="1200" baseline="0" dirty="0" smtClean="0">
                <a:solidFill>
                  <a:schemeClr val="tx1"/>
                </a:solidFill>
                <a:effectLst/>
                <a:latin typeface="+mn-lt"/>
                <a:ea typeface="+mn-ea"/>
                <a:cs typeface="+mn-cs"/>
              </a:rPr>
              <a:t>So let’s see what happens if the kernel goes on top of a blob like structure: because all the </a:t>
            </a:r>
            <a:r>
              <a:rPr lang="en-US" sz="1200" kern="1200" baseline="0" dirty="0" err="1" smtClean="0">
                <a:solidFill>
                  <a:schemeClr val="tx1"/>
                </a:solidFill>
                <a:effectLst/>
                <a:latin typeface="+mn-lt"/>
                <a:ea typeface="+mn-ea"/>
                <a:cs typeface="+mn-cs"/>
              </a:rPr>
              <a:t>voxles</a:t>
            </a:r>
            <a:r>
              <a:rPr lang="en-US" sz="1200" kern="1200" baseline="0" dirty="0" smtClean="0">
                <a:solidFill>
                  <a:schemeClr val="tx1"/>
                </a:solidFill>
                <a:effectLst/>
                <a:latin typeface="+mn-lt"/>
                <a:ea typeface="+mn-ea"/>
                <a:cs typeface="+mn-cs"/>
              </a:rPr>
              <a:t> around the blob is darker than the central part, the bright center point is replaced by a lower intensity.</a:t>
            </a:r>
          </a:p>
          <a:p>
            <a:r>
              <a:rPr lang="en-US" sz="1200" kern="1200" baseline="0" dirty="0" smtClean="0">
                <a:solidFill>
                  <a:schemeClr val="tx1"/>
                </a:solidFill>
                <a:effectLst/>
                <a:latin typeface="+mn-lt"/>
                <a:ea typeface="+mn-ea"/>
                <a:cs typeface="+mn-cs"/>
              </a:rPr>
              <a:t>But if it is placed on a vessel like structure, the maximum will be a high intensity value like the central part, so nothing is changed drastically.</a:t>
            </a:r>
          </a:p>
          <a:p>
            <a:r>
              <a:rPr lang="en-US" sz="1200" kern="1200" baseline="0" dirty="0" smtClean="0">
                <a:solidFill>
                  <a:schemeClr val="tx1"/>
                </a:solidFill>
                <a:effectLst/>
                <a:latin typeface="+mn-lt"/>
                <a:ea typeface="+mn-ea"/>
                <a:cs typeface="+mn-cs"/>
              </a:rPr>
              <a:t>So this will be the result of this calculation. we have a new image in which the blob (at least blob centers) are disappeared, but there are some donut shape artifacts also visible on the image. So where they come from?</a:t>
            </a:r>
          </a:p>
          <a:p>
            <a:r>
              <a:rPr lang="en-US" sz="1200" kern="1200" baseline="0" dirty="0" smtClean="0">
                <a:solidFill>
                  <a:schemeClr val="tx1"/>
                </a:solidFill>
                <a:effectLst/>
                <a:latin typeface="+mn-lt"/>
                <a:ea typeface="+mn-ea"/>
                <a:cs typeface="+mn-cs"/>
              </a:rPr>
              <a:t>Let’s investigate: for all points that the kernel goes over the blob, the maximum which will replace the center will be with high value. So the geometric location of all these centers (which is circle itself) will be bright.</a:t>
            </a:r>
          </a:p>
          <a:p>
            <a:r>
              <a:rPr lang="en-US" sz="1200" kern="1200" baseline="0" dirty="0" smtClean="0">
                <a:solidFill>
                  <a:schemeClr val="tx1"/>
                </a:solidFill>
                <a:effectLst/>
                <a:latin typeface="+mn-lt"/>
                <a:ea typeface="+mn-ea"/>
                <a:cs typeface="+mn-cs"/>
              </a:rPr>
              <a:t>To get rid of this effect we calculate the voxel-wise minimum of the resulted and original image and as the result we will have something very similar to image which only has it’s blobs removed!</a:t>
            </a:r>
          </a:p>
          <a:p>
            <a:r>
              <a:rPr lang="en-US" sz="1200" kern="1200" baseline="0" dirty="0" smtClean="0">
                <a:solidFill>
                  <a:schemeClr val="tx1"/>
                </a:solidFill>
                <a:effectLst/>
                <a:latin typeface="+mn-lt"/>
                <a:ea typeface="+mn-ea"/>
                <a:cs typeface="+mn-cs"/>
              </a:rPr>
              <a:t>So finally if we subtract the result form the original image, we will come up with the description of blobs, as you see here!</a:t>
            </a:r>
          </a:p>
        </p:txBody>
      </p:sp>
      <p:sp>
        <p:nvSpPr>
          <p:cNvPr id="4" name="Slide Number Placeholder 3"/>
          <p:cNvSpPr>
            <a:spLocks noGrp="1"/>
          </p:cNvSpPr>
          <p:nvPr>
            <p:ph type="sldNum" sz="quarter" idx="10"/>
          </p:nvPr>
        </p:nvSpPr>
        <p:spPr/>
        <p:txBody>
          <a:bodyPr/>
          <a:lstStyle/>
          <a:p>
            <a:fld id="{0BEF2B7B-34A8-4724-86CF-428DD182CBEA}" type="slidenum">
              <a:rPr lang="nl-NL" smtClean="0"/>
              <a:t>17</a:t>
            </a:fld>
            <a:endParaRPr lang="nl-NL"/>
          </a:p>
        </p:txBody>
      </p:sp>
    </p:spTree>
    <p:extLst>
      <p:ext uri="{BB962C8B-B14F-4D97-AF65-F5344CB8AC3E}">
        <p14:creationId xmlns:p14="http://schemas.microsoft.com/office/powerpoint/2010/main" val="1634534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important note in the sampling process is that we left over the large lesion samples form small WML training set and vice versa, so that the classifiers do not get confused. </a:t>
            </a:r>
          </a:p>
          <a:p>
            <a:r>
              <a:rPr lang="en-US" sz="1200" kern="1200" baseline="0" dirty="0" smtClean="0">
                <a:solidFill>
                  <a:schemeClr val="tx1"/>
                </a:solidFill>
                <a:effectLst/>
                <a:latin typeface="+mn-lt"/>
                <a:ea typeface="+mn-ea"/>
                <a:cs typeface="+mn-cs"/>
              </a:rPr>
              <a:t>We used Random Forrest as a nice and strong classifier</a:t>
            </a:r>
          </a:p>
          <a:p>
            <a:r>
              <a:rPr lang="en-US" sz="1200" kern="1200" baseline="0" dirty="0" smtClean="0">
                <a:solidFill>
                  <a:schemeClr val="tx1"/>
                </a:solidFill>
                <a:effectLst/>
                <a:latin typeface="+mn-lt"/>
                <a:ea typeface="+mn-ea"/>
                <a:cs typeface="+mn-cs"/>
              </a:rPr>
              <a:t>And on top of that 5 iterations of </a:t>
            </a:r>
            <a:r>
              <a:rPr lang="en-US" sz="1200" kern="1200" baseline="0" dirty="0" err="1" smtClean="0">
                <a:solidFill>
                  <a:schemeClr val="tx1"/>
                </a:solidFill>
                <a:effectLst/>
                <a:latin typeface="+mn-lt"/>
                <a:ea typeface="+mn-ea"/>
                <a:cs typeface="+mn-cs"/>
              </a:rPr>
              <a:t>adaboost</a:t>
            </a:r>
            <a:r>
              <a:rPr lang="en-US" sz="1200" kern="1200" baseline="0" dirty="0" smtClean="0">
                <a:solidFill>
                  <a:schemeClr val="tx1"/>
                </a:solidFill>
                <a:effectLst/>
                <a:latin typeface="+mn-lt"/>
                <a:ea typeface="+mn-ea"/>
                <a:cs typeface="+mn-cs"/>
              </a:rPr>
              <a:t> was performed.</a:t>
            </a:r>
          </a:p>
          <a:p>
            <a:r>
              <a:rPr lang="en-US" sz="1200" kern="1200" baseline="0" dirty="0" smtClean="0">
                <a:solidFill>
                  <a:schemeClr val="tx1"/>
                </a:solidFill>
                <a:effectLst/>
                <a:latin typeface="+mn-lt"/>
                <a:ea typeface="+mn-ea"/>
                <a:cs typeface="+mn-cs"/>
              </a:rPr>
              <a:t>In </a:t>
            </a:r>
            <a:r>
              <a:rPr lang="en-US" sz="1200" kern="1200" baseline="0" dirty="0" err="1" smtClean="0">
                <a:solidFill>
                  <a:schemeClr val="tx1"/>
                </a:solidFill>
                <a:effectLst/>
                <a:latin typeface="+mn-lt"/>
                <a:ea typeface="+mn-ea"/>
                <a:cs typeface="+mn-cs"/>
              </a:rPr>
              <a:t>adaboost</a:t>
            </a:r>
            <a:r>
              <a:rPr lang="en-US" sz="1200" kern="1200" baseline="0" dirty="0" smtClean="0">
                <a:solidFill>
                  <a:schemeClr val="tx1"/>
                </a:solidFill>
                <a:effectLst/>
                <a:latin typeface="+mn-lt"/>
                <a:ea typeface="+mn-ea"/>
                <a:cs typeface="+mn-cs"/>
              </a:rPr>
              <a:t> we have a separate classifier in each iteration and the samples which were wrongly classified in previous iterations get higher probability to be selected</a:t>
            </a:r>
          </a:p>
          <a:p>
            <a:r>
              <a:rPr lang="en-US" sz="1200" kern="1200" baseline="0" dirty="0" smtClean="0">
                <a:solidFill>
                  <a:schemeClr val="tx1"/>
                </a:solidFill>
                <a:effectLst/>
                <a:latin typeface="+mn-lt"/>
                <a:ea typeface="+mn-ea"/>
                <a:cs typeface="+mn-cs"/>
              </a:rPr>
              <a:t>And thus we have more concentration on harder sample. This seems to be mandatory specially for small white matter lesions detection, which is a very tough concept to learn due to noises which look like similar to small WMLs.</a:t>
            </a:r>
          </a:p>
        </p:txBody>
      </p:sp>
      <p:sp>
        <p:nvSpPr>
          <p:cNvPr id="4" name="Slide Number Placeholder 3"/>
          <p:cNvSpPr>
            <a:spLocks noGrp="1"/>
          </p:cNvSpPr>
          <p:nvPr>
            <p:ph type="sldNum" sz="quarter" idx="10"/>
          </p:nvPr>
        </p:nvSpPr>
        <p:spPr/>
        <p:txBody>
          <a:bodyPr/>
          <a:lstStyle/>
          <a:p>
            <a:fld id="{0BEF2B7B-34A8-4724-86CF-428DD182CBEA}" type="slidenum">
              <a:rPr lang="nl-NL" smtClean="0"/>
              <a:t>18</a:t>
            </a:fld>
            <a:endParaRPr lang="nl-NL"/>
          </a:p>
        </p:txBody>
      </p:sp>
    </p:spTree>
    <p:extLst>
      <p:ext uri="{BB962C8B-B14F-4D97-AF65-F5344CB8AC3E}">
        <p14:creationId xmlns:p14="http://schemas.microsoft.com/office/powerpoint/2010/main" val="3908227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important note in the sampling process is that we left over the large lesion samples form small WML training set and vice versa, so that the classifiers do not get confused. </a:t>
            </a:r>
          </a:p>
          <a:p>
            <a:r>
              <a:rPr lang="en-US" sz="1200" kern="1200" baseline="0" dirty="0" smtClean="0">
                <a:solidFill>
                  <a:schemeClr val="tx1"/>
                </a:solidFill>
                <a:effectLst/>
                <a:latin typeface="+mn-lt"/>
                <a:ea typeface="+mn-ea"/>
                <a:cs typeface="+mn-cs"/>
              </a:rPr>
              <a:t>We used Random Forrest as a nice and strong classifier</a:t>
            </a:r>
          </a:p>
          <a:p>
            <a:r>
              <a:rPr lang="en-US" sz="1200" kern="1200" baseline="0" dirty="0" smtClean="0">
                <a:solidFill>
                  <a:schemeClr val="tx1"/>
                </a:solidFill>
                <a:effectLst/>
                <a:latin typeface="+mn-lt"/>
                <a:ea typeface="+mn-ea"/>
                <a:cs typeface="+mn-cs"/>
              </a:rPr>
              <a:t>And on top of that 5 iterations of </a:t>
            </a:r>
            <a:r>
              <a:rPr lang="en-US" sz="1200" kern="1200" baseline="0" dirty="0" err="1" smtClean="0">
                <a:solidFill>
                  <a:schemeClr val="tx1"/>
                </a:solidFill>
                <a:effectLst/>
                <a:latin typeface="+mn-lt"/>
                <a:ea typeface="+mn-ea"/>
                <a:cs typeface="+mn-cs"/>
              </a:rPr>
              <a:t>adaboost</a:t>
            </a:r>
            <a:r>
              <a:rPr lang="en-US" sz="1200" kern="1200" baseline="0" dirty="0" smtClean="0">
                <a:solidFill>
                  <a:schemeClr val="tx1"/>
                </a:solidFill>
                <a:effectLst/>
                <a:latin typeface="+mn-lt"/>
                <a:ea typeface="+mn-ea"/>
                <a:cs typeface="+mn-cs"/>
              </a:rPr>
              <a:t> was performed.</a:t>
            </a:r>
          </a:p>
          <a:p>
            <a:r>
              <a:rPr lang="en-US" sz="1200" kern="1200" baseline="0" dirty="0" smtClean="0">
                <a:solidFill>
                  <a:schemeClr val="tx1"/>
                </a:solidFill>
                <a:effectLst/>
                <a:latin typeface="+mn-lt"/>
                <a:ea typeface="+mn-ea"/>
                <a:cs typeface="+mn-cs"/>
              </a:rPr>
              <a:t>In </a:t>
            </a:r>
            <a:r>
              <a:rPr lang="en-US" sz="1200" kern="1200" baseline="0" dirty="0" err="1" smtClean="0">
                <a:solidFill>
                  <a:schemeClr val="tx1"/>
                </a:solidFill>
                <a:effectLst/>
                <a:latin typeface="+mn-lt"/>
                <a:ea typeface="+mn-ea"/>
                <a:cs typeface="+mn-cs"/>
              </a:rPr>
              <a:t>adaboost</a:t>
            </a:r>
            <a:r>
              <a:rPr lang="en-US" sz="1200" kern="1200" baseline="0" dirty="0" smtClean="0">
                <a:solidFill>
                  <a:schemeClr val="tx1"/>
                </a:solidFill>
                <a:effectLst/>
                <a:latin typeface="+mn-lt"/>
                <a:ea typeface="+mn-ea"/>
                <a:cs typeface="+mn-cs"/>
              </a:rPr>
              <a:t> we have a separate classifier in each iteration and the samples which were wrongly classified in previous iterations get higher probability to be selected</a:t>
            </a:r>
          </a:p>
          <a:p>
            <a:r>
              <a:rPr lang="en-US" sz="1200" kern="1200" baseline="0" dirty="0" smtClean="0">
                <a:solidFill>
                  <a:schemeClr val="tx1"/>
                </a:solidFill>
                <a:effectLst/>
                <a:latin typeface="+mn-lt"/>
                <a:ea typeface="+mn-ea"/>
                <a:cs typeface="+mn-cs"/>
              </a:rPr>
              <a:t>And thus we have more concentration on harder sample. This seems to be mandatory specially for small white matter lesions detection, which is a very tough concept to learn due to noises which look like similar to small WMLs.</a:t>
            </a:r>
          </a:p>
        </p:txBody>
      </p:sp>
      <p:sp>
        <p:nvSpPr>
          <p:cNvPr id="4" name="Slide Number Placeholder 3"/>
          <p:cNvSpPr>
            <a:spLocks noGrp="1"/>
          </p:cNvSpPr>
          <p:nvPr>
            <p:ph type="sldNum" sz="quarter" idx="10"/>
          </p:nvPr>
        </p:nvSpPr>
        <p:spPr/>
        <p:txBody>
          <a:bodyPr/>
          <a:lstStyle/>
          <a:p>
            <a:fld id="{0BEF2B7B-34A8-4724-86CF-428DD182CBEA}" type="slidenum">
              <a:rPr lang="nl-NL" smtClean="0"/>
              <a:t>19</a:t>
            </a:fld>
            <a:endParaRPr lang="nl-NL"/>
          </a:p>
        </p:txBody>
      </p:sp>
    </p:spTree>
    <p:extLst>
      <p:ext uri="{BB962C8B-B14F-4D97-AF65-F5344CB8AC3E}">
        <p14:creationId xmlns:p14="http://schemas.microsoft.com/office/powerpoint/2010/main" val="190482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vessel disease is</a:t>
            </a:r>
            <a:r>
              <a:rPr lang="en-US" baseline="0" dirty="0" smtClean="0"/>
              <a:t> indeed a process that affects the small arteries in the brain and as the result the blood cells can not feed some of the cells in the brain.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SVD is a normal result of aging and is a prevalent disorder in elderly people. This makes it a growing concern for the current century for the aging societies. </a:t>
            </a:r>
          </a:p>
          <a:p>
            <a:r>
              <a:rPr lang="en-US" baseline="0" dirty="0" smtClean="0"/>
              <a:t>SVD patients usually complain about mild </a:t>
            </a:r>
            <a:endParaRPr lang="en-US" dirty="0" smtClean="0"/>
          </a:p>
          <a:p>
            <a:r>
              <a:rPr lang="en-US" dirty="0" smtClean="0"/>
              <a:t>Patients usually complain about</a:t>
            </a:r>
            <a:r>
              <a:rPr lang="en-US" baseline="0" dirty="0" smtClean="0"/>
              <a:t> mild cognitive, motor and mood disturbances. These symptoms are either because of complete infarction that are called lacunar syndromes or incomplete infarction that are indeed some changes in white matter of the brain which we call white matter lesions, or white matter hyperintensities.</a:t>
            </a:r>
          </a:p>
        </p:txBody>
      </p:sp>
      <p:sp>
        <p:nvSpPr>
          <p:cNvPr id="4" name="Slide Number Placeholder 3"/>
          <p:cNvSpPr>
            <a:spLocks noGrp="1"/>
          </p:cNvSpPr>
          <p:nvPr>
            <p:ph type="sldNum" sz="quarter" idx="10"/>
          </p:nvPr>
        </p:nvSpPr>
        <p:spPr/>
        <p:txBody>
          <a:bodyPr/>
          <a:lstStyle/>
          <a:p>
            <a:fld id="{0BEF2B7B-34A8-4724-86CF-428DD182CBEA}" type="slidenum">
              <a:rPr lang="nl-NL" smtClean="0"/>
              <a:t>2</a:t>
            </a:fld>
            <a:endParaRPr lang="nl-NL"/>
          </a:p>
        </p:txBody>
      </p:sp>
    </p:spTree>
    <p:extLst>
      <p:ext uri="{BB962C8B-B14F-4D97-AF65-F5344CB8AC3E}">
        <p14:creationId xmlns:p14="http://schemas.microsoft.com/office/powerpoint/2010/main" val="3614485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extremely important that what you consider for your evaluation criteria, since a method is then can be seen as an optimization process on that criteria.</a:t>
            </a:r>
          </a:p>
          <a:p>
            <a:r>
              <a:rPr lang="en-US" baseline="0" dirty="0" smtClean="0"/>
              <a:t>Unlike most of the methods we avoid using DICE coefficient or voxel based ROC, since then as you see most of small lesions go undetected.</a:t>
            </a:r>
          </a:p>
          <a:p>
            <a:r>
              <a:rPr lang="en-US" baseline="0" dirty="0" smtClean="0"/>
              <a:t>There is mainly two reason for this: first the smaller the lesion is the less it contributes to those target functions. And also it is case that they are much harder to be detected.</a:t>
            </a:r>
          </a:p>
          <a:p>
            <a:r>
              <a:rPr lang="en-US" baseline="0" dirty="0" smtClean="0"/>
              <a:t>For these reasons we make use of an FROC analysis that does not care about the number of voxels being detected, but reflects the number of lesions being correctly detected, regardless of how big or small they are.</a:t>
            </a:r>
          </a:p>
        </p:txBody>
      </p:sp>
      <p:sp>
        <p:nvSpPr>
          <p:cNvPr id="4" name="Slide Number Placeholder 3"/>
          <p:cNvSpPr>
            <a:spLocks noGrp="1"/>
          </p:cNvSpPr>
          <p:nvPr>
            <p:ph type="sldNum" sz="quarter" idx="10"/>
          </p:nvPr>
        </p:nvSpPr>
        <p:spPr/>
        <p:txBody>
          <a:bodyPr/>
          <a:lstStyle/>
          <a:p>
            <a:fld id="{0BEF2B7B-34A8-4724-86CF-428DD182CBEA}" type="slidenum">
              <a:rPr lang="nl-NL" smtClean="0"/>
              <a:t>20</a:t>
            </a:fld>
            <a:endParaRPr lang="nl-NL"/>
          </a:p>
        </p:txBody>
      </p:sp>
    </p:spTree>
    <p:extLst>
      <p:ext uri="{BB962C8B-B14F-4D97-AF65-F5344CB8AC3E}">
        <p14:creationId xmlns:p14="http://schemas.microsoft.com/office/powerpoint/2010/main" val="3186947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detail of the evaluation method is shown in this diagram:</a:t>
            </a:r>
          </a:p>
          <a:p>
            <a:r>
              <a:rPr lang="en-US" dirty="0" smtClean="0"/>
              <a:t>First of all</a:t>
            </a:r>
            <a:r>
              <a:rPr lang="en-US" baseline="0" dirty="0" smtClean="0"/>
              <a:t> form the probability map provided by the classifier, we </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21</a:t>
            </a:fld>
            <a:endParaRPr lang="nl-NL"/>
          </a:p>
        </p:txBody>
      </p:sp>
    </p:spTree>
    <p:extLst>
      <p:ext uri="{BB962C8B-B14F-4D97-AF65-F5344CB8AC3E}">
        <p14:creationId xmlns:p14="http://schemas.microsoft.com/office/powerpoint/2010/main" val="3152838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because we are more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interested </a:t>
            </a:r>
            <a:r>
              <a:rPr lang="en-US" sz="1200" kern="1200" baseline="0" dirty="0" smtClean="0">
                <a:solidFill>
                  <a:schemeClr val="tx1"/>
                </a:solidFill>
                <a:effectLst/>
                <a:latin typeface="+mn-lt"/>
                <a:ea typeface="+mn-ea"/>
                <a:cs typeface="+mn-cs"/>
              </a:rPr>
              <a:t>in detection quality here you see a FROC curve for the two classifiers, both of them tested with both of the two human experts as the ground truth.</a:t>
            </a:r>
          </a:p>
          <a:p>
            <a:r>
              <a:rPr lang="en-US" sz="1200" kern="1200" baseline="0" dirty="0" smtClean="0">
                <a:solidFill>
                  <a:schemeClr val="tx1"/>
                </a:solidFill>
                <a:effectLst/>
                <a:latin typeface="+mn-lt"/>
                <a:ea typeface="+mn-ea"/>
                <a:cs typeface="+mn-cs"/>
              </a:rPr>
              <a:t>There are something to be noted here: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first we have better results using second annotator as the GT. So it seems like that he is doing a more similar job in detecting the lesions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and second and more importantly, we have got two systems with different characteristics, that each of them can cover the downsides of the other one.</a:t>
            </a:r>
          </a:p>
          <a:p>
            <a:r>
              <a:rPr lang="en-US" sz="1200" kern="1200" baseline="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if we want the system to work with high </a:t>
            </a:r>
            <a:r>
              <a:rPr lang="en-US" sz="1200" kern="1200" baseline="0" dirty="0" err="1" smtClean="0">
                <a:solidFill>
                  <a:schemeClr val="tx1"/>
                </a:solidFill>
                <a:effectLst/>
                <a:latin typeface="+mn-lt"/>
                <a:ea typeface="+mn-ea"/>
                <a:cs typeface="+mn-cs"/>
              </a:rPr>
              <a:t>tpr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adaboost</a:t>
            </a:r>
            <a:r>
              <a:rPr lang="en-US" sz="1200" kern="1200" baseline="0" dirty="0" smtClean="0">
                <a:solidFill>
                  <a:schemeClr val="tx1"/>
                </a:solidFill>
                <a:effectLst/>
                <a:latin typeface="+mn-lt"/>
                <a:ea typeface="+mn-ea"/>
                <a:cs typeface="+mn-cs"/>
              </a:rPr>
              <a:t> is the better option because it has more concentration on for example 20% hard positives</a:t>
            </a:r>
          </a:p>
          <a:p>
            <a:r>
              <a:rPr lang="en-US" sz="1200" kern="1200" baseline="0" dirty="0" smtClean="0">
                <a:solidFill>
                  <a:schemeClr val="tx1"/>
                </a:solidFill>
                <a:effectLst/>
                <a:latin typeface="+mn-lt"/>
                <a:ea typeface="+mn-ea"/>
                <a:cs typeface="+mn-cs"/>
              </a:rPr>
              <a:t>	if low number of false positives matter more for us, then SVM would be the way to go.</a:t>
            </a:r>
          </a:p>
        </p:txBody>
      </p:sp>
      <p:sp>
        <p:nvSpPr>
          <p:cNvPr id="4" name="Slide Number Placeholder 3"/>
          <p:cNvSpPr>
            <a:spLocks noGrp="1"/>
          </p:cNvSpPr>
          <p:nvPr>
            <p:ph type="sldNum" sz="quarter" idx="10"/>
          </p:nvPr>
        </p:nvSpPr>
        <p:spPr/>
        <p:txBody>
          <a:bodyPr/>
          <a:lstStyle/>
          <a:p>
            <a:fld id="{0BEF2B7B-34A8-4724-86CF-428DD182CBEA}" type="slidenum">
              <a:rPr lang="nl-NL" smtClean="0"/>
              <a:t>23</a:t>
            </a:fld>
            <a:endParaRPr lang="nl-NL"/>
          </a:p>
        </p:txBody>
      </p:sp>
    </p:spTree>
    <p:extLst>
      <p:ext uri="{BB962C8B-B14F-4D97-AF65-F5344CB8AC3E}">
        <p14:creationId xmlns:p14="http://schemas.microsoft.com/office/powerpoint/2010/main" val="3186947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because we are more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interested </a:t>
            </a:r>
            <a:r>
              <a:rPr lang="en-US" sz="1200" kern="1200" baseline="0" dirty="0" smtClean="0">
                <a:solidFill>
                  <a:schemeClr val="tx1"/>
                </a:solidFill>
                <a:effectLst/>
                <a:latin typeface="+mn-lt"/>
                <a:ea typeface="+mn-ea"/>
                <a:cs typeface="+mn-cs"/>
              </a:rPr>
              <a:t>in detection quality here you see a FROC curve for the two classifiers, both of them tested with both of the two human experts as the ground truth.</a:t>
            </a:r>
          </a:p>
          <a:p>
            <a:r>
              <a:rPr lang="en-US" sz="1200" kern="1200" baseline="0" dirty="0" smtClean="0">
                <a:solidFill>
                  <a:schemeClr val="tx1"/>
                </a:solidFill>
                <a:effectLst/>
                <a:latin typeface="+mn-lt"/>
                <a:ea typeface="+mn-ea"/>
                <a:cs typeface="+mn-cs"/>
              </a:rPr>
              <a:t>There are something to be noted here: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first we have better results using second annotator as the GT. So it seems like that he is doing a more similar job in detecting the lesions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and second and more importantly, we have got two systems with different characteristics, that each of them can cover the downsides of the other one.</a:t>
            </a:r>
          </a:p>
          <a:p>
            <a:r>
              <a:rPr lang="en-US" sz="1200" kern="1200" baseline="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if we want the system to work with high </a:t>
            </a:r>
            <a:r>
              <a:rPr lang="en-US" sz="1200" kern="1200" baseline="0" dirty="0" err="1" smtClean="0">
                <a:solidFill>
                  <a:schemeClr val="tx1"/>
                </a:solidFill>
                <a:effectLst/>
                <a:latin typeface="+mn-lt"/>
                <a:ea typeface="+mn-ea"/>
                <a:cs typeface="+mn-cs"/>
              </a:rPr>
              <a:t>tpr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adaboost</a:t>
            </a:r>
            <a:r>
              <a:rPr lang="en-US" sz="1200" kern="1200" baseline="0" dirty="0" smtClean="0">
                <a:solidFill>
                  <a:schemeClr val="tx1"/>
                </a:solidFill>
                <a:effectLst/>
                <a:latin typeface="+mn-lt"/>
                <a:ea typeface="+mn-ea"/>
                <a:cs typeface="+mn-cs"/>
              </a:rPr>
              <a:t> is the better option because it has more concentration on for example 20% hard positives</a:t>
            </a:r>
          </a:p>
          <a:p>
            <a:r>
              <a:rPr lang="en-US" sz="1200" kern="1200" baseline="0" dirty="0" smtClean="0">
                <a:solidFill>
                  <a:schemeClr val="tx1"/>
                </a:solidFill>
                <a:effectLst/>
                <a:latin typeface="+mn-lt"/>
                <a:ea typeface="+mn-ea"/>
                <a:cs typeface="+mn-cs"/>
              </a:rPr>
              <a:t>	if low number of false positives matter more for us, then SVM would be the way to go.</a:t>
            </a:r>
          </a:p>
        </p:txBody>
      </p:sp>
      <p:sp>
        <p:nvSpPr>
          <p:cNvPr id="4" name="Slide Number Placeholder 3"/>
          <p:cNvSpPr>
            <a:spLocks noGrp="1"/>
          </p:cNvSpPr>
          <p:nvPr>
            <p:ph type="sldNum" sz="quarter" idx="10"/>
          </p:nvPr>
        </p:nvSpPr>
        <p:spPr/>
        <p:txBody>
          <a:bodyPr/>
          <a:lstStyle/>
          <a:p>
            <a:fld id="{0BEF2B7B-34A8-4724-86CF-428DD182CBEA}" type="slidenum">
              <a:rPr lang="nl-NL" smtClean="0"/>
              <a:t>24</a:t>
            </a:fld>
            <a:endParaRPr lang="nl-NL"/>
          </a:p>
        </p:txBody>
      </p:sp>
    </p:spTree>
    <p:extLst>
      <p:ext uri="{BB962C8B-B14F-4D97-AF65-F5344CB8AC3E}">
        <p14:creationId xmlns:p14="http://schemas.microsoft.com/office/powerpoint/2010/main" val="2222754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because we are more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interested </a:t>
            </a:r>
            <a:r>
              <a:rPr lang="en-US" sz="1200" kern="1200" baseline="0" dirty="0" smtClean="0">
                <a:solidFill>
                  <a:schemeClr val="tx1"/>
                </a:solidFill>
                <a:effectLst/>
                <a:latin typeface="+mn-lt"/>
                <a:ea typeface="+mn-ea"/>
                <a:cs typeface="+mn-cs"/>
              </a:rPr>
              <a:t>in detection quality here you see a FROC curve for the two classifiers, both of them tested with both of the two human experts as the ground truth.</a:t>
            </a:r>
          </a:p>
          <a:p>
            <a:r>
              <a:rPr lang="en-US" sz="1200" kern="1200" baseline="0" dirty="0" smtClean="0">
                <a:solidFill>
                  <a:schemeClr val="tx1"/>
                </a:solidFill>
                <a:effectLst/>
                <a:latin typeface="+mn-lt"/>
                <a:ea typeface="+mn-ea"/>
                <a:cs typeface="+mn-cs"/>
              </a:rPr>
              <a:t>There are something to be noted here: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first we have better results using second annotator as the GT. So it seems like that he is doing a more similar job in detecting the lesions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and second and more importantly, we have got two systems with different characteristics, that each of them can cover the downsides of the other one.</a:t>
            </a:r>
          </a:p>
          <a:p>
            <a:r>
              <a:rPr lang="en-US" sz="1200" kern="1200" baseline="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if we want the system to work with high </a:t>
            </a:r>
            <a:r>
              <a:rPr lang="en-US" sz="1200" kern="1200" baseline="0" dirty="0" err="1" smtClean="0">
                <a:solidFill>
                  <a:schemeClr val="tx1"/>
                </a:solidFill>
                <a:effectLst/>
                <a:latin typeface="+mn-lt"/>
                <a:ea typeface="+mn-ea"/>
                <a:cs typeface="+mn-cs"/>
              </a:rPr>
              <a:t>tpr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adaboost</a:t>
            </a:r>
            <a:r>
              <a:rPr lang="en-US" sz="1200" kern="1200" baseline="0" dirty="0" smtClean="0">
                <a:solidFill>
                  <a:schemeClr val="tx1"/>
                </a:solidFill>
                <a:effectLst/>
                <a:latin typeface="+mn-lt"/>
                <a:ea typeface="+mn-ea"/>
                <a:cs typeface="+mn-cs"/>
              </a:rPr>
              <a:t> is the better option because it has more concentration on for example 20% hard positives</a:t>
            </a:r>
          </a:p>
          <a:p>
            <a:r>
              <a:rPr lang="en-US" sz="1200" kern="1200" baseline="0" dirty="0" smtClean="0">
                <a:solidFill>
                  <a:schemeClr val="tx1"/>
                </a:solidFill>
                <a:effectLst/>
                <a:latin typeface="+mn-lt"/>
                <a:ea typeface="+mn-ea"/>
                <a:cs typeface="+mn-cs"/>
              </a:rPr>
              <a:t>	if low number of false positives matter more for us, then SVM would be the way to go.</a:t>
            </a:r>
          </a:p>
        </p:txBody>
      </p:sp>
      <p:sp>
        <p:nvSpPr>
          <p:cNvPr id="4" name="Slide Number Placeholder 3"/>
          <p:cNvSpPr>
            <a:spLocks noGrp="1"/>
          </p:cNvSpPr>
          <p:nvPr>
            <p:ph type="sldNum" sz="quarter" idx="10"/>
          </p:nvPr>
        </p:nvSpPr>
        <p:spPr/>
        <p:txBody>
          <a:bodyPr/>
          <a:lstStyle/>
          <a:p>
            <a:fld id="{0BEF2B7B-34A8-4724-86CF-428DD182CBEA}" type="slidenum">
              <a:rPr lang="nl-NL" smtClean="0"/>
              <a:t>25</a:t>
            </a:fld>
            <a:endParaRPr lang="nl-NL"/>
          </a:p>
        </p:txBody>
      </p:sp>
    </p:spTree>
    <p:extLst>
      <p:ext uri="{BB962C8B-B14F-4D97-AF65-F5344CB8AC3E}">
        <p14:creationId xmlns:p14="http://schemas.microsoft.com/office/powerpoint/2010/main" val="2681040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EF2B7B-34A8-4724-86CF-428DD182CBEA}" type="slidenum">
              <a:rPr lang="nl-NL" smtClean="0"/>
              <a:t>26</a:t>
            </a:fld>
            <a:endParaRPr lang="nl-NL"/>
          </a:p>
        </p:txBody>
      </p:sp>
    </p:spTree>
    <p:extLst>
      <p:ext uri="{BB962C8B-B14F-4D97-AF65-F5344CB8AC3E}">
        <p14:creationId xmlns:p14="http://schemas.microsoft.com/office/powerpoint/2010/main" val="161897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EF2B7B-34A8-4724-86CF-428DD182CBEA}" type="slidenum">
              <a:rPr lang="nl-NL" smtClean="0"/>
              <a:t>27</a:t>
            </a:fld>
            <a:endParaRPr lang="nl-NL"/>
          </a:p>
        </p:txBody>
      </p:sp>
    </p:spTree>
    <p:extLst>
      <p:ext uri="{BB962C8B-B14F-4D97-AF65-F5344CB8AC3E}">
        <p14:creationId xmlns:p14="http://schemas.microsoft.com/office/powerpoint/2010/main" val="3079080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EF2B7B-34A8-4724-86CF-428DD182CBEA}" type="slidenum">
              <a:rPr lang="nl-NL" smtClean="0"/>
              <a:t>28</a:t>
            </a:fld>
            <a:endParaRPr lang="nl-NL"/>
          </a:p>
        </p:txBody>
      </p:sp>
    </p:spTree>
    <p:extLst>
      <p:ext uri="{BB962C8B-B14F-4D97-AF65-F5344CB8AC3E}">
        <p14:creationId xmlns:p14="http://schemas.microsoft.com/office/powerpoint/2010/main" val="421742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Bad news</a:t>
            </a:r>
            <a:r>
              <a:rPr lang="en-US" baseline="0" dirty="0" smtClean="0"/>
              <a:t> is in a small proportion of SVD patients, it will lead to more severe neurological disorders namely cognitive and motor </a:t>
            </a:r>
            <a:r>
              <a:rPr lang="en-US" baseline="0" dirty="0" err="1" smtClean="0"/>
              <a:t>imparment</a:t>
            </a:r>
            <a:r>
              <a:rPr lang="en-US" baseline="0" dirty="0" smtClean="0"/>
              <a:t>, dementia and Parkinsonism.</a:t>
            </a:r>
          </a:p>
          <a:p>
            <a:r>
              <a:rPr lang="en-US" baseline="0" dirty="0" smtClean="0"/>
              <a:t>Since white matter lesions are one of the most important factors describing SVD, there are studies investigating cognitive and motor performance in relation to </a:t>
            </a:r>
            <a:r>
              <a:rPr lang="en-US" baseline="0" dirty="0" err="1" smtClean="0"/>
              <a:t>wml</a:t>
            </a:r>
            <a:r>
              <a:rPr lang="en-US" baseline="0" dirty="0" smtClean="0"/>
              <a:t> properties such as total volume, locational distribution and progress in WMLs.</a:t>
            </a:r>
          </a:p>
          <a:p>
            <a:r>
              <a:rPr lang="en-US" baseline="0" dirty="0" smtClean="0"/>
              <a:t>One of these studies is RUNDMC, conducted by researchers in Neurology department of </a:t>
            </a:r>
            <a:r>
              <a:rPr lang="en-US" baseline="0" dirty="0" err="1" smtClean="0"/>
              <a:t>Radboudumc</a:t>
            </a:r>
            <a:r>
              <a:rPr lang="en-US" baseline="0" dirty="0" smtClean="0"/>
              <a:t>.</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3</a:t>
            </a:fld>
            <a:endParaRPr lang="nl-NL"/>
          </a:p>
        </p:txBody>
      </p:sp>
    </p:spTree>
    <p:extLst>
      <p:ext uri="{BB962C8B-B14F-4D97-AF65-F5344CB8AC3E}">
        <p14:creationId xmlns:p14="http://schemas.microsoft.com/office/powerpoint/2010/main" val="165524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briefly tell you about the RUNDMC, it is a cohort follow</a:t>
            </a:r>
            <a:r>
              <a:rPr lang="en-US" baseline="0" dirty="0" smtClean="0"/>
              <a:t> up study of more that 503 </a:t>
            </a:r>
            <a:r>
              <a:rPr lang="en-US" baseline="0" dirty="0" err="1" smtClean="0"/>
              <a:t>svd</a:t>
            </a:r>
            <a:r>
              <a:rPr lang="en-US" baseline="0" dirty="0" smtClean="0"/>
              <a:t> patients and it includes several investigation of brain and cognition status of the patients including cognitive and motor tests and Brain MR images.</a:t>
            </a:r>
          </a:p>
          <a:p>
            <a:r>
              <a:rPr lang="en-US" baseline="0" dirty="0" smtClean="0"/>
              <a:t>This data comes in a time series, so the baseline was performed in 2006, the first follow up in 2011 and the second follow up is currently on the fly.</a:t>
            </a:r>
          </a:p>
          <a:p>
            <a:r>
              <a:rPr lang="en-US" baseline="0" dirty="0" smtClean="0"/>
              <a:t>They manually annotated the white matter lesions in the baseline scans and asked us to perform automated detection of WMLs on the follow up series.</a:t>
            </a:r>
          </a:p>
        </p:txBody>
      </p:sp>
      <p:sp>
        <p:nvSpPr>
          <p:cNvPr id="4" name="Slide Number Placeholder 3"/>
          <p:cNvSpPr>
            <a:spLocks noGrp="1"/>
          </p:cNvSpPr>
          <p:nvPr>
            <p:ph type="sldNum" sz="quarter" idx="10"/>
          </p:nvPr>
        </p:nvSpPr>
        <p:spPr/>
        <p:txBody>
          <a:bodyPr/>
          <a:lstStyle/>
          <a:p>
            <a:fld id="{0BEF2B7B-34A8-4724-86CF-428DD182CBEA}" type="slidenum">
              <a:rPr lang="nl-NL" smtClean="0"/>
              <a:t>4</a:t>
            </a:fld>
            <a:endParaRPr lang="nl-NL"/>
          </a:p>
        </p:txBody>
      </p:sp>
    </p:spTree>
    <p:extLst>
      <p:ext uri="{BB962C8B-B14F-4D97-AF65-F5344CB8AC3E}">
        <p14:creationId xmlns:p14="http://schemas.microsoft.com/office/powerpoint/2010/main" val="149099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Of course they could repeat the process for the follow up data as well. But basically there are several problems with manual annotation of WMLs:</a:t>
            </a:r>
          </a:p>
          <a:p>
            <a:r>
              <a:rPr lang="en-US" baseline="0" dirty="0" smtClean="0"/>
              <a:t>First it a laborious, time consuming task, at the same time, it subjective and human experts are prone to miss small white matter lesions.</a:t>
            </a:r>
          </a:p>
          <a:p>
            <a:r>
              <a:rPr lang="en-US" baseline="0" dirty="0" smtClean="0"/>
              <a:t>To justify these claims I would like to disclose some facts about the baseline WML annotations:</a:t>
            </a:r>
          </a:p>
          <a:p>
            <a:r>
              <a:rPr lang="en-US" baseline="0" dirty="0" smtClean="0"/>
              <a:t>	The manual annotation of the cases took them 9 months.</a:t>
            </a:r>
          </a:p>
          <a:p>
            <a:r>
              <a:rPr lang="en-US" baseline="0" dirty="0" smtClean="0"/>
              <a:t>	Regarding the two other reasons please take a look at this graph that shows the agreement between the two users based on maximum lesion sizes:</a:t>
            </a:r>
          </a:p>
          <a:p>
            <a:r>
              <a:rPr lang="en-US" baseline="0" dirty="0" smtClean="0"/>
              <a:t>		We considered R1 agrees with an annotated lesion of R2 if only one of the voxel in the lesion is somewhere in the annotations of the R1!</a:t>
            </a:r>
          </a:p>
          <a:p>
            <a:r>
              <a:rPr lang="en-US" baseline="0" dirty="0" smtClean="0"/>
              <a:t>		Although it is a pretty loose criterion this observation revealed that the readers rarely agree on smaller lesions. For example for the lesions that their effective diameter is smaller</a:t>
            </a:r>
          </a:p>
          <a:p>
            <a:r>
              <a:rPr lang="en-US" baseline="0" dirty="0" smtClean="0"/>
              <a:t>		that 1.0 mm, they completely disagree on 70% of lesions and for those lesions. This agreement is only 50% on lesions with effective diameter smaller than or equal to 1.5 mm</a:t>
            </a:r>
          </a:p>
        </p:txBody>
      </p:sp>
      <p:sp>
        <p:nvSpPr>
          <p:cNvPr id="4" name="Slide Number Placeholder 3"/>
          <p:cNvSpPr>
            <a:spLocks noGrp="1"/>
          </p:cNvSpPr>
          <p:nvPr>
            <p:ph type="sldNum" sz="quarter" idx="10"/>
          </p:nvPr>
        </p:nvSpPr>
        <p:spPr/>
        <p:txBody>
          <a:bodyPr/>
          <a:lstStyle/>
          <a:p>
            <a:fld id="{0BEF2B7B-34A8-4724-86CF-428DD182CBEA}" type="slidenum">
              <a:rPr lang="nl-NL" smtClean="0"/>
              <a:t>5</a:t>
            </a:fld>
            <a:endParaRPr lang="nl-NL"/>
          </a:p>
        </p:txBody>
      </p:sp>
    </p:spTree>
    <p:extLst>
      <p:ext uri="{BB962C8B-B14F-4D97-AF65-F5344CB8AC3E}">
        <p14:creationId xmlns:p14="http://schemas.microsoft.com/office/powerpoint/2010/main" val="169441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far you might have been convinced that automated detection of WMLs is almost a must for large dataset and the it is the case that this task is pretty subjective specially on smaller lesions.</a:t>
            </a:r>
          </a:p>
          <a:p>
            <a:r>
              <a:rPr lang="en-US" baseline="0" dirty="0" smtClean="0"/>
              <a:t>But the more important question is why should we care about accurate detection of small </a:t>
            </a:r>
            <a:r>
              <a:rPr lang="en-US" baseline="0" dirty="0" err="1" smtClean="0"/>
              <a:t>wmls</a:t>
            </a:r>
            <a:r>
              <a:rPr lang="en-US" baseline="0" dirty="0" smtClean="0"/>
              <a:t> at all?</a:t>
            </a:r>
          </a:p>
          <a:p>
            <a:r>
              <a:rPr lang="en-US" baseline="0" dirty="0" smtClean="0"/>
              <a:t>To discuss about it, please notice the another diagram that we calculated from our dataset of SVD patients, which shows the distribution lesions based on their size:</a:t>
            </a:r>
          </a:p>
          <a:p>
            <a:r>
              <a:rPr lang="en-US" baseline="0" dirty="0" smtClean="0"/>
              <a:t>As you see, there are actually many lesions in small size, for example more than 60% percent of lesions have effective diameter smaller that 3 mms.</a:t>
            </a:r>
          </a:p>
          <a:p>
            <a:r>
              <a:rPr lang="en-US" baseline="0" dirty="0" smtClean="0"/>
              <a:t>And if I flash back to an earlier statement about the studies that want to investigate the relation of WML characteristics with some neurological disorders, they can much better assess locational distribution and progress of WMLs in time series if a better detection of these small WMLs is available. Also the estimation of total WML load would be more accurate given the fact that 15% of total </a:t>
            </a:r>
            <a:r>
              <a:rPr lang="en-US" baseline="0" dirty="0" err="1" smtClean="0"/>
              <a:t>wml</a:t>
            </a:r>
            <a:r>
              <a:rPr lang="en-US" baseline="0" dirty="0" smtClean="0"/>
              <a:t> volume is consisted by small </a:t>
            </a:r>
            <a:r>
              <a:rPr lang="en-US" baseline="0" dirty="0" err="1" smtClean="0"/>
              <a:t>wmls</a:t>
            </a:r>
            <a:r>
              <a:rPr lang="en-US" baseline="0" dirty="0" smtClean="0"/>
              <a:t> (smaller that 3 mms in effective diameter)</a:t>
            </a:r>
          </a:p>
        </p:txBody>
      </p:sp>
      <p:sp>
        <p:nvSpPr>
          <p:cNvPr id="4" name="Slide Number Placeholder 3"/>
          <p:cNvSpPr>
            <a:spLocks noGrp="1"/>
          </p:cNvSpPr>
          <p:nvPr>
            <p:ph type="sldNum" sz="quarter" idx="10"/>
          </p:nvPr>
        </p:nvSpPr>
        <p:spPr/>
        <p:txBody>
          <a:bodyPr/>
          <a:lstStyle/>
          <a:p>
            <a:fld id="{0BEF2B7B-34A8-4724-86CF-428DD182CBEA}" type="slidenum">
              <a:rPr lang="nl-NL" smtClean="0"/>
              <a:t>6</a:t>
            </a:fld>
            <a:endParaRPr lang="nl-NL"/>
          </a:p>
        </p:txBody>
      </p:sp>
    </p:spTree>
    <p:extLst>
      <p:ext uri="{BB962C8B-B14F-4D97-AF65-F5344CB8AC3E}">
        <p14:creationId xmlns:p14="http://schemas.microsoft.com/office/powerpoint/2010/main" val="57638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Bad news</a:t>
            </a:r>
            <a:r>
              <a:rPr lang="en-US" baseline="0" dirty="0" smtClean="0"/>
              <a:t> is in a small proportion of SVD patients, it will lead to more severe neurological disorders namely cognitive and motor </a:t>
            </a:r>
            <a:r>
              <a:rPr lang="en-US" baseline="0" dirty="0" err="1" smtClean="0"/>
              <a:t>imparment</a:t>
            </a:r>
            <a:r>
              <a:rPr lang="en-US" baseline="0" dirty="0" smtClean="0"/>
              <a:t>, dementia and Parkinsonism.</a:t>
            </a:r>
          </a:p>
          <a:p>
            <a:r>
              <a:rPr lang="en-US" baseline="0" dirty="0" smtClean="0"/>
              <a:t>Since white matter lesions are one of the most important factors describing SVD, there are studies investigating cognitive and motor performance in relation to </a:t>
            </a:r>
            <a:r>
              <a:rPr lang="en-US" baseline="0" dirty="0" err="1" smtClean="0"/>
              <a:t>wml</a:t>
            </a:r>
            <a:r>
              <a:rPr lang="en-US" baseline="0" dirty="0" smtClean="0"/>
              <a:t> properties such as total volume, locational distribution and progress in WMLs.</a:t>
            </a:r>
          </a:p>
          <a:p>
            <a:r>
              <a:rPr lang="en-US" baseline="0" dirty="0" smtClean="0"/>
              <a:t>One of these studies is RUNDMC, conducted by researchers in Neurology department of </a:t>
            </a:r>
            <a:r>
              <a:rPr lang="en-US" baseline="0" dirty="0" err="1" smtClean="0"/>
              <a:t>Radboudumc</a:t>
            </a:r>
            <a:r>
              <a:rPr lang="en-US" baseline="0" dirty="0" smtClean="0"/>
              <a:t>.</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7</a:t>
            </a:fld>
            <a:endParaRPr lang="nl-NL"/>
          </a:p>
        </p:txBody>
      </p:sp>
    </p:spTree>
    <p:extLst>
      <p:ext uri="{BB962C8B-B14F-4D97-AF65-F5344CB8AC3E}">
        <p14:creationId xmlns:p14="http://schemas.microsoft.com/office/powerpoint/2010/main" val="308371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start a little bit about our methodology, First of all I have to mention that we stablished a voxel classifier that follows this standard pipeline for an image analysis task.</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EF2B7B-34A8-4724-86CF-428DD182CBEA}" type="slidenum">
              <a:rPr lang="nl-NL" smtClean="0"/>
              <a:t>8</a:t>
            </a:fld>
            <a:endParaRPr lang="nl-NL"/>
          </a:p>
        </p:txBody>
      </p:sp>
    </p:spTree>
    <p:extLst>
      <p:ext uri="{BB962C8B-B14F-4D97-AF65-F5344CB8AC3E}">
        <p14:creationId xmlns:p14="http://schemas.microsoft.com/office/powerpoint/2010/main" val="318694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About the acquired data, I have already introduced the RUNDMC for you, here are some more details about the imaging protocols: It consists of more that 500 </a:t>
            </a:r>
            <a:r>
              <a:rPr lang="en-US" sz="1200" kern="1200" baseline="0" dirty="0" err="1" smtClean="0">
                <a:solidFill>
                  <a:schemeClr val="tx1"/>
                </a:solidFill>
                <a:effectLst/>
                <a:latin typeface="+mn-lt"/>
                <a:ea typeface="+mn-ea"/>
                <a:cs typeface="+mn-cs"/>
              </a:rPr>
              <a:t>hundered</a:t>
            </a:r>
            <a:r>
              <a:rPr lang="en-US" sz="1200" kern="1200" baseline="0" dirty="0" smtClean="0">
                <a:solidFill>
                  <a:schemeClr val="tx1"/>
                </a:solidFill>
                <a:effectLst/>
                <a:latin typeface="+mn-lt"/>
                <a:ea typeface="+mn-ea"/>
                <a:cs typeface="+mn-cs"/>
              </a:rPr>
              <a:t> SVD patients that makes it an exceptionally large dataset compared to other similar datasets, but the drawback is the fact that they made use of a 1.5 T scanner that scanned T2* and FLAIR images with 6 mm thickness slices. The resulting partial volume effect will make the small WML detection a challenging task.</a:t>
            </a:r>
          </a:p>
        </p:txBody>
      </p:sp>
      <p:sp>
        <p:nvSpPr>
          <p:cNvPr id="4" name="Slide Number Placeholder 3"/>
          <p:cNvSpPr>
            <a:spLocks noGrp="1"/>
          </p:cNvSpPr>
          <p:nvPr>
            <p:ph type="sldNum" sz="quarter" idx="10"/>
          </p:nvPr>
        </p:nvSpPr>
        <p:spPr/>
        <p:txBody>
          <a:bodyPr/>
          <a:lstStyle/>
          <a:p>
            <a:fld id="{0BEF2B7B-34A8-4724-86CF-428DD182CBEA}" type="slidenum">
              <a:rPr lang="nl-NL" smtClean="0"/>
              <a:t>9</a:t>
            </a:fld>
            <a:endParaRPr lang="nl-NL"/>
          </a:p>
        </p:txBody>
      </p:sp>
    </p:spTree>
    <p:extLst>
      <p:ext uri="{BB962C8B-B14F-4D97-AF65-F5344CB8AC3E}">
        <p14:creationId xmlns:p14="http://schemas.microsoft.com/office/powerpoint/2010/main" val="3186947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a:xfrm>
            <a:off x="521500" y="468000"/>
            <a:ext cx="8100000" cy="290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p:spPr>
        <p:txBody>
          <a:bodyPr>
            <a:noAutofit/>
          </a:bodyPr>
          <a:lstStyle>
            <a:lvl1pPr>
              <a:defRPr>
                <a:solidFill>
                  <a:schemeClr val="bg2"/>
                </a:solidFill>
              </a:defRPr>
            </a:lvl1pPr>
          </a:lstStyle>
          <a:p>
            <a:r>
              <a:rPr lang="en-US" smtClean="0"/>
              <a:t>Click to edit Master title style</a:t>
            </a:r>
            <a:endParaRPr lang="nl-NL" dirty="0"/>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11" name="Rechthoek 10"/>
          <p:cNvSpPr/>
          <p:nvPr userDrawn="1"/>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bg2"/>
                </a:solidFill>
              </a:defRPr>
            </a:lvl1pPr>
          </a:lstStyle>
          <a:p>
            <a:pPr lvl="0"/>
            <a:r>
              <a:rPr lang="en-US" smtClean="0"/>
              <a:t>Click to edit Master text styles</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Tree>
    <p:extLst>
      <p:ext uri="{BB962C8B-B14F-4D97-AF65-F5344CB8AC3E}">
        <p14:creationId xmlns:p14="http://schemas.microsoft.com/office/powerpoint/2010/main" val="19224795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2000" y="788400"/>
            <a:ext cx="8100000" cy="532800"/>
          </a:xfrm>
        </p:spPr>
        <p:txBody>
          <a:bodyPr/>
          <a:lstStyle>
            <a:lvl1pPr>
              <a:defRPr baseline="0"/>
            </a:lvl1pPr>
          </a:lstStyle>
          <a:p>
            <a:r>
              <a:rPr lang="nl-NL" dirty="0" smtClean="0"/>
              <a:t>Dank voor uw aandacht</a:t>
            </a:r>
            <a:endParaRPr lang="nl-NL" dirty="0"/>
          </a:p>
        </p:txBody>
      </p:sp>
      <p:sp>
        <p:nvSpPr>
          <p:cNvPr id="7" name="Rechthoek 6"/>
          <p:cNvSpPr/>
          <p:nvPr userDrawn="1"/>
        </p:nvSpPr>
        <p:spPr>
          <a:xfrm>
            <a:off x="0" y="4637505"/>
            <a:ext cx="9144000" cy="505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9" name="Groep 58"/>
          <p:cNvGrpSpPr/>
          <p:nvPr userDrawn="1"/>
        </p:nvGrpSpPr>
        <p:grpSpPr>
          <a:xfrm>
            <a:off x="7488238" y="4356100"/>
            <a:ext cx="647700" cy="928688"/>
            <a:chOff x="7488238" y="4356100"/>
            <a:chExt cx="647700" cy="928688"/>
          </a:xfrm>
        </p:grpSpPr>
        <p:sp>
          <p:nvSpPr>
            <p:cNvPr id="33" name="AutoShape 31"/>
            <p:cNvSpPr>
              <a:spLocks noChangeAspect="1" noChangeArrowheads="1" noTextEdit="1"/>
            </p:cNvSpPr>
            <p:nvPr userDrawn="1"/>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Rectangle 33"/>
            <p:cNvSpPr>
              <a:spLocks noChangeArrowheads="1"/>
            </p:cNvSpPr>
            <p:nvPr userDrawn="1"/>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34"/>
            <p:cNvSpPr>
              <a:spLocks noEditPoints="1"/>
            </p:cNvSpPr>
            <p:nvPr userDrawn="1"/>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35"/>
            <p:cNvSpPr>
              <a:spLocks/>
            </p:cNvSpPr>
            <p:nvPr userDrawn="1"/>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36"/>
            <p:cNvSpPr>
              <a:spLocks/>
            </p:cNvSpPr>
            <p:nvPr userDrawn="1"/>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37"/>
            <p:cNvSpPr>
              <a:spLocks/>
            </p:cNvSpPr>
            <p:nvPr userDrawn="1"/>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38"/>
            <p:cNvSpPr>
              <a:spLocks/>
            </p:cNvSpPr>
            <p:nvPr userDrawn="1"/>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39"/>
            <p:cNvSpPr>
              <a:spLocks/>
            </p:cNvSpPr>
            <p:nvPr userDrawn="1"/>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40"/>
            <p:cNvSpPr>
              <a:spLocks/>
            </p:cNvSpPr>
            <p:nvPr userDrawn="1"/>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41"/>
            <p:cNvSpPr>
              <a:spLocks/>
            </p:cNvSpPr>
            <p:nvPr userDrawn="1"/>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42"/>
            <p:cNvSpPr>
              <a:spLocks noEditPoints="1"/>
            </p:cNvSpPr>
            <p:nvPr userDrawn="1"/>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43"/>
            <p:cNvSpPr>
              <a:spLocks/>
            </p:cNvSpPr>
            <p:nvPr userDrawn="1"/>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44"/>
            <p:cNvSpPr>
              <a:spLocks/>
            </p:cNvSpPr>
            <p:nvPr userDrawn="1"/>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45"/>
            <p:cNvSpPr>
              <a:spLocks/>
            </p:cNvSpPr>
            <p:nvPr userDrawn="1"/>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46"/>
            <p:cNvSpPr>
              <a:spLocks/>
            </p:cNvSpPr>
            <p:nvPr userDrawn="1"/>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47"/>
            <p:cNvSpPr>
              <a:spLocks/>
            </p:cNvSpPr>
            <p:nvPr userDrawn="1"/>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48"/>
            <p:cNvSpPr>
              <a:spLocks/>
            </p:cNvSpPr>
            <p:nvPr userDrawn="1"/>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49"/>
            <p:cNvSpPr>
              <a:spLocks/>
            </p:cNvSpPr>
            <p:nvPr userDrawn="1"/>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50"/>
            <p:cNvSpPr>
              <a:spLocks noEditPoints="1"/>
            </p:cNvSpPr>
            <p:nvPr userDrawn="1"/>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51"/>
            <p:cNvSpPr>
              <a:spLocks/>
            </p:cNvSpPr>
            <p:nvPr userDrawn="1"/>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52"/>
            <p:cNvSpPr>
              <a:spLocks/>
            </p:cNvSpPr>
            <p:nvPr userDrawn="1"/>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53"/>
            <p:cNvSpPr>
              <a:spLocks/>
            </p:cNvSpPr>
            <p:nvPr userDrawn="1"/>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54"/>
            <p:cNvSpPr>
              <a:spLocks/>
            </p:cNvSpPr>
            <p:nvPr userDrawn="1"/>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55"/>
            <p:cNvSpPr>
              <a:spLocks/>
            </p:cNvSpPr>
            <p:nvPr userDrawn="1"/>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56"/>
            <p:cNvSpPr>
              <a:spLocks/>
            </p:cNvSpPr>
            <p:nvPr userDrawn="1"/>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8" name="Freeform 57"/>
            <p:cNvSpPr>
              <a:spLocks noEditPoints="1"/>
            </p:cNvSpPr>
            <p:nvPr userDrawn="1"/>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24155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sp>
        <p:nvSpPr>
          <p:cNvPr id="7" name="Rechthoek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p:spPr>
        <p:txBody>
          <a:bodyPr/>
          <a:lstStyle>
            <a:lvl1pPr>
              <a:defRPr>
                <a:solidFill>
                  <a:schemeClr val="tx2"/>
                </a:solidFill>
              </a:defRPr>
            </a:lvl1pPr>
          </a:lstStyle>
          <a:p>
            <a:r>
              <a:rPr lang="en-US" smtClean="0"/>
              <a:t>Click to edit Master title style</a:t>
            </a:r>
            <a:endParaRPr lang="nl-NL" dirty="0"/>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11" name="Rechthoek 10"/>
          <p:cNvSpPr/>
          <p:nvPr userDrawn="1"/>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tx2"/>
                </a:solidFill>
              </a:defRPr>
            </a:lvl1pPr>
          </a:lstStyle>
          <a:p>
            <a:pPr lvl="0"/>
            <a:r>
              <a:rPr lang="en-US" smtClean="0"/>
              <a:t>Click to edit Master text styles</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
        <p:nvSpPr>
          <p:cNvPr id="9" name="Rechthoek 8"/>
          <p:cNvSpPr/>
          <p:nvPr userDrawn="1"/>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85034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22000" y="787149"/>
            <a:ext cx="8100000" cy="533400"/>
          </a:xfrm>
        </p:spPr>
        <p:txBody>
          <a:body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9"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&lt;Datum&gt;</a:t>
            </a:r>
            <a:endParaRPr lang="nl-NL" dirty="0"/>
          </a:p>
        </p:txBody>
      </p:sp>
      <p:sp>
        <p:nvSpPr>
          <p:cNvPr id="10"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&lt;Titel van de presentatie&gt;</a:t>
            </a:r>
            <a:endParaRPr lang="nl-NL" dirty="0"/>
          </a:p>
        </p:txBody>
      </p:sp>
      <p:sp>
        <p:nvSpPr>
          <p:cNvPr id="11"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smtClean="0"/>
              <a:t>Pagina </a:t>
            </a:r>
            <a:fld id="{7FC9B413-936F-403B-BC98-20250EBFF374}" type="slidenum">
              <a:rPr lang="nl-NL" smtClean="0"/>
              <a:pPr/>
              <a:t>‹#›</a:t>
            </a:fld>
            <a:endParaRPr lang="nl-NL" dirty="0"/>
          </a:p>
        </p:txBody>
      </p:sp>
    </p:spTree>
    <p:extLst>
      <p:ext uri="{BB962C8B-B14F-4D97-AF65-F5344CB8AC3E}">
        <p14:creationId xmlns:p14="http://schemas.microsoft.com/office/powerpoint/2010/main" val="2781968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datum 2"/>
          <p:cNvSpPr>
            <a:spLocks noGrp="1"/>
          </p:cNvSpPr>
          <p:nvPr>
            <p:ph type="dt" sz="half" idx="10"/>
          </p:nvPr>
        </p:nvSpPr>
        <p:spPr/>
        <p:txBody>
          <a:bodyPr/>
          <a:lstStyle/>
          <a:p>
            <a:r>
              <a:rPr lang="nl-NL" smtClean="0"/>
              <a:t>&lt;Datum&gt;</a:t>
            </a:r>
            <a:endParaRPr lang="nl-NL" dirty="0"/>
          </a:p>
        </p:txBody>
      </p:sp>
      <p:sp>
        <p:nvSpPr>
          <p:cNvPr id="4" name="Tijdelijke aanduiding voor voettekst 3"/>
          <p:cNvSpPr>
            <a:spLocks noGrp="1"/>
          </p:cNvSpPr>
          <p:nvPr>
            <p:ph type="ftr" sz="quarter" idx="11"/>
          </p:nvPr>
        </p:nvSpPr>
        <p:spPr/>
        <p:txBody>
          <a:bodyPr/>
          <a:lstStyle/>
          <a:p>
            <a:r>
              <a:rPr lang="nl-NL" smtClean="0"/>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dirty="0" smtClean="0"/>
              <a:t>Pagina </a:t>
            </a:r>
            <a:fld id="{7FC9B413-936F-403B-BC98-20250EBFF374}" type="slidenum">
              <a:rPr lang="nl-NL" smtClean="0"/>
              <a:pPr/>
              <a:t>‹#›</a:t>
            </a:fld>
            <a:endParaRPr lang="nl-NL" dirty="0"/>
          </a:p>
        </p:txBody>
      </p:sp>
      <p:sp>
        <p:nvSpPr>
          <p:cNvPr id="6" name="Ondertitel 2"/>
          <p:cNvSpPr>
            <a:spLocks noGrp="1"/>
          </p:cNvSpPr>
          <p:nvPr>
            <p:ph type="subTitle" idx="1"/>
          </p:nvPr>
        </p:nvSpPr>
        <p:spPr>
          <a:xfrm>
            <a:off x="522000" y="1526001"/>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808550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784800"/>
            <a:ext cx="8100000" cy="532800"/>
          </a:xfrm>
        </p:spPr>
        <p:txBody>
          <a:bodyPr/>
          <a:lstStyle/>
          <a:p>
            <a:r>
              <a:rPr lang="en-US" smtClean="0"/>
              <a:t>Click to edit Master title style</a:t>
            </a:r>
            <a:endParaRPr lang="nl-NL" dirty="0"/>
          </a:p>
        </p:txBody>
      </p:sp>
      <p:sp>
        <p:nvSpPr>
          <p:cNvPr id="9" name="Tijdelijke aanduiding voor grafiek 8"/>
          <p:cNvSpPr>
            <a:spLocks noGrp="1"/>
          </p:cNvSpPr>
          <p:nvPr>
            <p:ph type="chart" sz="quarter" idx="13"/>
          </p:nvPr>
        </p:nvSpPr>
        <p:spPr>
          <a:xfrm>
            <a:off x="4647600" y="1526400"/>
            <a:ext cx="3974900" cy="2826000"/>
          </a:xfrm>
        </p:spPr>
        <p:txBody>
          <a:bodyPr/>
          <a:lstStyle>
            <a:lvl1pPr marL="0" indent="0">
              <a:buNone/>
              <a:defRPr/>
            </a:lvl1pPr>
          </a:lstStyle>
          <a:p>
            <a:r>
              <a:rPr lang="en-US" smtClean="0"/>
              <a:t>Click icon to add chart</a:t>
            </a:r>
            <a:endParaRPr lang="nl-NL" dirty="0"/>
          </a:p>
        </p:txBody>
      </p:sp>
      <p:sp>
        <p:nvSpPr>
          <p:cNvPr id="11" name="Tijdelijke aanduiding voor tekst 10"/>
          <p:cNvSpPr>
            <a:spLocks noGrp="1"/>
          </p:cNvSpPr>
          <p:nvPr>
            <p:ph type="body" sz="quarter" idx="14"/>
          </p:nvPr>
        </p:nvSpPr>
        <p:spPr>
          <a:xfrm>
            <a:off x="522288" y="1527182"/>
            <a:ext cx="4039200" cy="2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0"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&lt;Datum&gt;</a:t>
            </a:r>
            <a:endParaRPr lang="nl-NL" dirty="0"/>
          </a:p>
        </p:txBody>
      </p:sp>
      <p:sp>
        <p:nvSpPr>
          <p:cNvPr id="12"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&lt;Titel van de presentatie&gt;</a:t>
            </a:r>
            <a:endParaRPr lang="nl-NL" dirty="0"/>
          </a:p>
        </p:txBody>
      </p:sp>
      <p:sp>
        <p:nvSpPr>
          <p:cNvPr id="13"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smtClean="0"/>
              <a:t>Pagina </a:t>
            </a:r>
            <a:fld id="{7FC9B413-936F-403B-BC98-20250EBFF374}" type="slidenum">
              <a:rPr lang="nl-NL" smtClean="0"/>
              <a:pPr/>
              <a:t>‹#›</a:t>
            </a:fld>
            <a:endParaRPr lang="nl-NL" dirty="0"/>
          </a:p>
        </p:txBody>
      </p:sp>
    </p:spTree>
    <p:extLst>
      <p:ext uri="{BB962C8B-B14F-4D97-AF65-F5344CB8AC3E}">
        <p14:creationId xmlns:p14="http://schemas.microsoft.com/office/powerpoint/2010/main" val="310145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522288" y="1526400"/>
            <a:ext cx="4039200" cy="2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afbeelding 3"/>
          <p:cNvSpPr>
            <a:spLocks noGrp="1"/>
          </p:cNvSpPr>
          <p:nvPr>
            <p:ph type="pic" sz="quarter" idx="15"/>
          </p:nvPr>
        </p:nvSpPr>
        <p:spPr>
          <a:xfrm>
            <a:off x="4647600" y="1526400"/>
            <a:ext cx="3974900" cy="2826000"/>
          </a:xfrm>
        </p:spPr>
        <p:txBody>
          <a:bodyPr/>
          <a:lstStyle>
            <a:lvl1pPr marL="0" indent="0">
              <a:buNone/>
              <a:defRPr/>
            </a:lvl1pPr>
          </a:lstStyle>
          <a:p>
            <a:r>
              <a:rPr lang="en-US" smtClean="0"/>
              <a:t>Click icon to add picture</a:t>
            </a:r>
            <a:endParaRPr lang="nl-NL" dirty="0"/>
          </a:p>
        </p:txBody>
      </p:sp>
      <p:sp>
        <p:nvSpPr>
          <p:cNvPr id="8"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&lt;Datum&gt;</a:t>
            </a:r>
            <a:endParaRPr lang="nl-NL" dirty="0"/>
          </a:p>
        </p:txBody>
      </p:sp>
      <p:sp>
        <p:nvSpPr>
          <p:cNvPr id="9"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&lt;Titel van de presentatie&gt;</a:t>
            </a:r>
            <a:endParaRPr lang="nl-NL" dirty="0"/>
          </a:p>
        </p:txBody>
      </p:sp>
      <p:sp>
        <p:nvSpPr>
          <p:cNvPr id="12"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smtClean="0"/>
              <a:t>Pagina </a:t>
            </a:r>
            <a:fld id="{7FC9B413-936F-403B-BC98-20250EBFF374}" type="slidenum">
              <a:rPr lang="nl-NL" smtClean="0"/>
              <a:pPr/>
              <a:t>‹#›</a:t>
            </a:fld>
            <a:endParaRPr lang="nl-NL" dirty="0"/>
          </a:p>
        </p:txBody>
      </p:sp>
      <p:sp>
        <p:nvSpPr>
          <p:cNvPr id="10" name="Titel 1"/>
          <p:cNvSpPr>
            <a:spLocks noGrp="1"/>
          </p:cNvSpPr>
          <p:nvPr>
            <p:ph type="title"/>
          </p:nvPr>
        </p:nvSpPr>
        <p:spPr>
          <a:xfrm>
            <a:off x="522000" y="784800"/>
            <a:ext cx="8100000" cy="532800"/>
          </a:xfrm>
        </p:spPr>
        <p:txBody>
          <a:bodyPr/>
          <a:lstStyle/>
          <a:p>
            <a:r>
              <a:rPr lang="en-US" smtClean="0"/>
              <a:t>Click to edit Master title style</a:t>
            </a:r>
            <a:endParaRPr lang="nl-NL" dirty="0"/>
          </a:p>
        </p:txBody>
      </p:sp>
    </p:spTree>
    <p:extLst>
      <p:ext uri="{BB962C8B-B14F-4D97-AF65-F5344CB8AC3E}">
        <p14:creationId xmlns:p14="http://schemas.microsoft.com/office/powerpoint/2010/main" val="145721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1526400"/>
            <a:ext cx="8101000" cy="2826000"/>
          </a:xfrm>
        </p:spPr>
        <p:txBody>
          <a:bodyPr/>
          <a:lstStyle>
            <a:lvl1pPr marL="0" indent="0">
              <a:buNone/>
              <a:defRPr/>
            </a:lvl1pPr>
          </a:lstStyle>
          <a:p>
            <a:r>
              <a:rPr lang="en-US" smtClean="0"/>
              <a:t>Click icon to add picture</a:t>
            </a:r>
            <a:endParaRPr lang="nl-NL" dirty="0"/>
          </a:p>
        </p:txBody>
      </p:sp>
      <p:sp>
        <p:nvSpPr>
          <p:cNvPr id="7"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&lt;Datum&gt;</a:t>
            </a:r>
            <a:endParaRPr lang="nl-NL" dirty="0"/>
          </a:p>
        </p:txBody>
      </p:sp>
      <p:sp>
        <p:nvSpPr>
          <p:cNvPr id="9"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&lt;Titel van de presentatie&gt;</a:t>
            </a:r>
            <a:endParaRPr lang="nl-NL" dirty="0"/>
          </a:p>
        </p:txBody>
      </p:sp>
      <p:sp>
        <p:nvSpPr>
          <p:cNvPr id="10"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smtClean="0"/>
              <a:t>Pagina </a:t>
            </a:r>
            <a:fld id="{7FC9B413-936F-403B-BC98-20250EBFF374}" type="slidenum">
              <a:rPr lang="nl-NL" smtClean="0"/>
              <a:pPr/>
              <a:t>‹#›</a:t>
            </a:fld>
            <a:endParaRPr lang="nl-NL" dirty="0"/>
          </a:p>
        </p:txBody>
      </p:sp>
      <p:sp>
        <p:nvSpPr>
          <p:cNvPr id="8" name="Titel 1"/>
          <p:cNvSpPr>
            <a:spLocks noGrp="1"/>
          </p:cNvSpPr>
          <p:nvPr>
            <p:ph type="title"/>
          </p:nvPr>
        </p:nvSpPr>
        <p:spPr>
          <a:xfrm>
            <a:off x="522000" y="784800"/>
            <a:ext cx="8100000" cy="532800"/>
          </a:xfrm>
        </p:spPr>
        <p:txBody>
          <a:bodyPr/>
          <a:lstStyle/>
          <a:p>
            <a:r>
              <a:rPr lang="en-US" smtClean="0"/>
              <a:t>Click to edit Master title style</a:t>
            </a:r>
            <a:endParaRPr lang="nl-NL" dirty="0"/>
          </a:p>
        </p:txBody>
      </p:sp>
    </p:spTree>
    <p:extLst>
      <p:ext uri="{BB962C8B-B14F-4D97-AF65-F5344CB8AC3E}">
        <p14:creationId xmlns:p14="http://schemas.microsoft.com/office/powerpoint/2010/main" val="34733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444698"/>
            <a:ext cx="8101000" cy="3909600"/>
          </a:xfrm>
          <a:solidFill>
            <a:schemeClr val="bg1"/>
          </a:solidFill>
        </p:spPr>
        <p:txBody>
          <a:bodyPr/>
          <a:lstStyle>
            <a:lvl1pPr marL="0" indent="0">
              <a:buNone/>
              <a:defRPr/>
            </a:lvl1pPr>
          </a:lstStyle>
          <a:p>
            <a:r>
              <a:rPr lang="en-US" smtClean="0"/>
              <a:t>Click icon to add picture</a:t>
            </a:r>
            <a:endParaRPr lang="nl-NL" dirty="0"/>
          </a:p>
        </p:txBody>
      </p:sp>
      <p:sp>
        <p:nvSpPr>
          <p:cNvPr id="7"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&lt;Datum&gt;</a:t>
            </a:r>
            <a:endParaRPr lang="nl-NL" dirty="0"/>
          </a:p>
        </p:txBody>
      </p:sp>
      <p:sp>
        <p:nvSpPr>
          <p:cNvPr id="9"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&lt;Titel van de presentatie&gt;</a:t>
            </a:r>
            <a:endParaRPr lang="nl-NL" dirty="0"/>
          </a:p>
        </p:txBody>
      </p:sp>
      <p:sp>
        <p:nvSpPr>
          <p:cNvPr id="10"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smtClean="0"/>
              <a:t>Pagina </a:t>
            </a:r>
            <a:fld id="{7FC9B413-936F-403B-BC98-20250EBFF374}" type="slidenum">
              <a:rPr lang="nl-NL" smtClean="0"/>
              <a:pPr/>
              <a:t>‹#›</a:t>
            </a:fld>
            <a:endParaRPr lang="nl-NL" dirty="0"/>
          </a:p>
        </p:txBody>
      </p:sp>
    </p:spTree>
    <p:extLst>
      <p:ext uri="{BB962C8B-B14F-4D97-AF65-F5344CB8AC3E}">
        <p14:creationId xmlns:p14="http://schemas.microsoft.com/office/powerpoint/2010/main" val="369585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1"/>
            <a:ext cx="9144000" cy="5143499"/>
          </a:xfrm>
          <a:solidFill>
            <a:schemeClr val="bg1"/>
          </a:solidFill>
        </p:spPr>
        <p:txBody>
          <a:bodyPr/>
          <a:lstStyle>
            <a:lvl1pPr marL="0" indent="0">
              <a:buNone/>
              <a:defRPr/>
            </a:lvl1pPr>
          </a:lstStyle>
          <a:p>
            <a:r>
              <a:rPr lang="en-US" smtClean="0"/>
              <a:t>Click icon to add picture</a:t>
            </a:r>
            <a:endParaRPr lang="nl-NL" dirty="0"/>
          </a:p>
        </p:txBody>
      </p:sp>
      <p:grpSp>
        <p:nvGrpSpPr>
          <p:cNvPr id="25" name="Groep 24"/>
          <p:cNvGrpSpPr/>
          <p:nvPr userDrawn="1"/>
        </p:nvGrpSpPr>
        <p:grpSpPr>
          <a:xfrm>
            <a:off x="5867400" y="4698206"/>
            <a:ext cx="2427288" cy="226220"/>
            <a:chOff x="5867400" y="6264275"/>
            <a:chExt cx="2427288" cy="301626"/>
          </a:xfrm>
        </p:grpSpPr>
        <p:sp>
          <p:nvSpPr>
            <p:cNvPr id="15" name="Freeform 10"/>
            <p:cNvSpPr>
              <a:spLocks noEditPoints="1"/>
            </p:cNvSpPr>
            <p:nvPr userDrawn="1"/>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Freeform 11"/>
            <p:cNvSpPr>
              <a:spLocks noEditPoints="1"/>
            </p:cNvSpPr>
            <p:nvPr userDrawn="1"/>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2"/>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9" name="Freeform 14"/>
            <p:cNvSpPr>
              <a:spLocks noEditPoints="1"/>
            </p:cNvSpPr>
            <p:nvPr userDrawn="1"/>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0" name="Freeform 15"/>
            <p:cNvSpPr>
              <a:spLocks noEditPoints="1"/>
            </p:cNvSpPr>
            <p:nvPr userDrawn="1"/>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2" name="Freeform 17"/>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3" name="Freeform 18"/>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4" name="Freeform 19"/>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83033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782946"/>
            <a:ext cx="8100000" cy="533400"/>
          </a:xfrm>
          <a:prstGeom prst="rect">
            <a:avLst/>
          </a:prstGeom>
        </p:spPr>
        <p:txBody>
          <a:bodyPr vert="horz" lIns="0" tIns="0" rIns="0" bIns="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22000" y="1525378"/>
            <a:ext cx="8100000" cy="3152632"/>
          </a:xfrm>
          <a:prstGeom prst="rect">
            <a:avLst/>
          </a:prstGeom>
        </p:spPr>
        <p:txBody>
          <a:bodyPr vert="horz" lIns="0" tIns="0" rIns="0" bIns="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&lt;Datum&gt;</a:t>
            </a:r>
            <a:endParaRPr lang="nl-NL" dirty="0"/>
          </a:p>
        </p:txBody>
      </p:sp>
      <p:sp>
        <p:nvSpPr>
          <p:cNvPr id="5"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&lt;Titel van de presentatie&gt;</a:t>
            </a:r>
            <a:endParaRPr lang="nl-NL" dirty="0"/>
          </a:p>
        </p:txBody>
      </p:sp>
      <p:sp>
        <p:nvSpPr>
          <p:cNvPr id="6"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smtClean="0"/>
              <a:t>Pagina </a:t>
            </a:r>
            <a:fld id="{7FC9B413-936F-403B-BC98-20250EBFF374}" type="slidenum">
              <a:rPr lang="nl-NL" smtClean="0"/>
              <a:pPr/>
              <a:t>‹#›</a:t>
            </a:fld>
            <a:endParaRPr lang="nl-NL" dirty="0"/>
          </a:p>
        </p:txBody>
      </p:sp>
      <p:sp>
        <p:nvSpPr>
          <p:cNvPr id="7" name="Rechthoek 6"/>
          <p:cNvSpPr/>
          <p:nvPr userDrawn="1"/>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userDrawn="1"/>
        </p:nvSpPr>
        <p:spPr>
          <a:xfrm>
            <a:off x="522000" y="4680000"/>
            <a:ext cx="8100000" cy="8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164000" y="4811400"/>
            <a:ext cx="1148400" cy="142200"/>
          </a:xfrm>
          <a:prstGeom prst="rect">
            <a:avLst/>
          </a:prstGeom>
        </p:spPr>
      </p:pic>
    </p:spTree>
    <p:extLst>
      <p:ext uri="{BB962C8B-B14F-4D97-AF65-F5344CB8AC3E}">
        <p14:creationId xmlns:p14="http://schemas.microsoft.com/office/powerpoint/2010/main" val="78101269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0" r:id="rId4"/>
    <p:sldLayoutId id="2147483652" r:id="rId5"/>
    <p:sldLayoutId id="2147483661" r:id="rId6"/>
    <p:sldLayoutId id="2147483662" r:id="rId7"/>
    <p:sldLayoutId id="2147483663" r:id="rId8"/>
    <p:sldLayoutId id="2147483664" r:id="rId9"/>
    <p:sldLayoutId id="2147483665" r:id="rId10"/>
  </p:sldLayoutIdLst>
  <p:timing>
    <p:tnLst>
      <p:par>
        <p:cTn id="1" dur="indefinite" restart="never" nodeType="tmRoot"/>
      </p:par>
    </p:tnLst>
  </p:timing>
  <p:hf sldNum="0"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61.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683568" y="483518"/>
            <a:ext cx="7452000" cy="533400"/>
          </a:xfrm>
        </p:spPr>
        <p:txBody>
          <a:bodyPr/>
          <a:lstStyle/>
          <a:p>
            <a:pPr>
              <a:lnSpc>
                <a:spcPct val="100000"/>
              </a:lnSpc>
            </a:pPr>
            <a:r>
              <a:rPr lang="en-US" dirty="0" smtClean="0"/>
              <a:t/>
            </a:r>
            <a:br>
              <a:rPr lang="en-US" dirty="0" smtClean="0"/>
            </a:br>
            <a:r>
              <a:rPr lang="en-US" sz="2800" dirty="0" smtClean="0"/>
              <a:t>Small </a:t>
            </a:r>
            <a:r>
              <a:rPr lang="en-US" sz="2800" dirty="0"/>
              <a:t>White Matter Lesion Detection in Cerebral Small Vessel Disease</a:t>
            </a:r>
            <a:r>
              <a:rPr lang="en-US" sz="3200" dirty="0"/>
              <a:t> </a:t>
            </a:r>
            <a:endParaRPr lang="nl-NL" sz="3600" dirty="0"/>
          </a:p>
        </p:txBody>
      </p:sp>
      <p:sp>
        <p:nvSpPr>
          <p:cNvPr id="10" name="Tijdelijke aanduiding voor tekst 9"/>
          <p:cNvSpPr>
            <a:spLocks noGrp="1"/>
          </p:cNvSpPr>
          <p:nvPr>
            <p:ph type="body" sz="quarter" idx="10"/>
          </p:nvPr>
        </p:nvSpPr>
        <p:spPr>
          <a:xfrm>
            <a:off x="809168" y="1779662"/>
            <a:ext cx="7326400" cy="635000"/>
          </a:xfrm>
        </p:spPr>
        <p:txBody>
          <a:bodyPr/>
          <a:lstStyle/>
          <a:p>
            <a:pPr>
              <a:lnSpc>
                <a:spcPct val="100000"/>
              </a:lnSpc>
            </a:pPr>
            <a:r>
              <a:rPr lang="nl-NL" sz="1600" u="sng" dirty="0" smtClean="0"/>
              <a:t>Mohsen Ghafoorian</a:t>
            </a:r>
            <a:r>
              <a:rPr lang="nl-NL" sz="1600" baseline="30000" dirty="0" smtClean="0"/>
              <a:t>a,b</a:t>
            </a:r>
            <a:r>
              <a:rPr lang="nl-NL" sz="1600" dirty="0" smtClean="0"/>
              <a:t>, Nico Karssemeijer</a:t>
            </a:r>
            <a:r>
              <a:rPr lang="nl-NL" sz="1600" baseline="30000" dirty="0" smtClean="0"/>
              <a:t>a</a:t>
            </a:r>
            <a:r>
              <a:rPr lang="nl-NL" sz="1600" dirty="0" smtClean="0"/>
              <a:t>, Inge van Uden</a:t>
            </a:r>
            <a:r>
              <a:rPr lang="nl-NL" sz="1600" baseline="30000" dirty="0" smtClean="0"/>
              <a:t>c</a:t>
            </a:r>
            <a:r>
              <a:rPr lang="nl-NL" sz="1600" dirty="0" smtClean="0"/>
              <a:t>, Frank-Erik de Leeuw</a:t>
            </a:r>
            <a:r>
              <a:rPr lang="nl-NL" sz="1600" baseline="30000" dirty="0" smtClean="0"/>
              <a:t>c</a:t>
            </a:r>
            <a:r>
              <a:rPr lang="nl-NL" sz="1600" dirty="0" smtClean="0"/>
              <a:t>, Tom Heskes</a:t>
            </a:r>
            <a:r>
              <a:rPr lang="nl-NL" sz="1600" baseline="30000" dirty="0" smtClean="0"/>
              <a:t>b</a:t>
            </a:r>
            <a:r>
              <a:rPr lang="nl-NL" sz="1600" dirty="0" smtClean="0"/>
              <a:t>, Elena Marchiori</a:t>
            </a:r>
            <a:r>
              <a:rPr lang="nl-NL" sz="1600" baseline="30000" dirty="0" smtClean="0"/>
              <a:t>b</a:t>
            </a:r>
            <a:r>
              <a:rPr lang="nl-NL" sz="1600" dirty="0" smtClean="0"/>
              <a:t> and Bram Platel</a:t>
            </a:r>
            <a:r>
              <a:rPr lang="nl-NL" sz="1600" baseline="30000" dirty="0" smtClean="0"/>
              <a:t>a</a:t>
            </a:r>
          </a:p>
          <a:p>
            <a:pPr>
              <a:lnSpc>
                <a:spcPct val="100000"/>
              </a:lnSpc>
            </a:pPr>
            <a:endParaRPr lang="nl-NL" sz="1400" baseline="30000" dirty="0" smtClean="0"/>
          </a:p>
          <a:p>
            <a:pPr>
              <a:lnSpc>
                <a:spcPct val="100000"/>
              </a:lnSpc>
            </a:pPr>
            <a:r>
              <a:rPr lang="en-US" sz="1400" baseline="30000" dirty="0" smtClean="0"/>
              <a:t>a</a:t>
            </a:r>
            <a:r>
              <a:rPr lang="en-US" sz="1400" dirty="0" smtClean="0"/>
              <a:t> Diagnostic Image Analysis Group, Radiology Department, </a:t>
            </a:r>
            <a:r>
              <a:rPr lang="en-US" sz="1400" dirty="0" err="1" smtClean="0"/>
              <a:t>Radboudumc</a:t>
            </a:r>
            <a:r>
              <a:rPr lang="en-US" sz="1400" dirty="0" smtClean="0"/>
              <a:t>, Nijmegen, the Netherlands</a:t>
            </a:r>
            <a:br>
              <a:rPr lang="en-US" sz="1400" dirty="0" smtClean="0"/>
            </a:br>
            <a:r>
              <a:rPr lang="en-US" sz="1400" baseline="30000" dirty="0" smtClean="0"/>
              <a:t>b</a:t>
            </a:r>
            <a:r>
              <a:rPr lang="en-US" sz="1400" dirty="0" smtClean="0"/>
              <a:t> Institute </a:t>
            </a:r>
            <a:r>
              <a:rPr lang="en-US" sz="1400" dirty="0"/>
              <a:t>for Computing and Information Sciences, Radboud University, Nijmegen, The </a:t>
            </a:r>
            <a:r>
              <a:rPr lang="en-US" sz="1400" dirty="0" smtClean="0"/>
              <a:t>Netherlands</a:t>
            </a:r>
            <a:endParaRPr lang="en-US" sz="1400" dirty="0"/>
          </a:p>
          <a:p>
            <a:pPr>
              <a:lnSpc>
                <a:spcPct val="100000"/>
              </a:lnSpc>
            </a:pPr>
            <a:r>
              <a:rPr lang="en-US" sz="1400" baseline="30000" dirty="0" smtClean="0"/>
              <a:t>c</a:t>
            </a:r>
            <a:r>
              <a:rPr lang="en-US" sz="1400" dirty="0" smtClean="0"/>
              <a:t> </a:t>
            </a:r>
            <a:r>
              <a:rPr lang="en-US" sz="1400" dirty="0" err="1"/>
              <a:t>Donders</a:t>
            </a:r>
            <a:r>
              <a:rPr lang="en-US" sz="1400" dirty="0"/>
              <a:t> Institute for Brain, Cognition and </a:t>
            </a:r>
            <a:r>
              <a:rPr lang="en-US" sz="1400" dirty="0" err="1"/>
              <a:t>Behaviour</a:t>
            </a:r>
            <a:r>
              <a:rPr lang="en-US" sz="1400" dirty="0"/>
              <a:t>, Department of Neurology, </a:t>
            </a:r>
            <a:r>
              <a:rPr lang="en-US" sz="1400" dirty="0" err="1" smtClean="0"/>
              <a:t>Radboudumc</a:t>
            </a:r>
            <a:r>
              <a:rPr lang="en-US" sz="1400" dirty="0" smtClean="0"/>
              <a:t>, </a:t>
            </a:r>
            <a:r>
              <a:rPr lang="en-US" sz="1400" dirty="0"/>
              <a:t>Nijmegen, The Netherlands</a:t>
            </a:r>
            <a:endParaRPr lang="en-US" sz="1400" dirty="0" smtClean="0"/>
          </a:p>
          <a:p>
            <a:endParaRPr lang="nl-NL" sz="1400" baseline="30000" dirty="0" smtClean="0"/>
          </a:p>
          <a:p>
            <a:r>
              <a:rPr lang="nl-NL" dirty="0" smtClean="0"/>
              <a:t>		</a:t>
            </a:r>
          </a:p>
        </p:txBody>
      </p:sp>
    </p:spTree>
    <p:extLst>
      <p:ext uri="{BB962C8B-B14F-4D97-AF65-F5344CB8AC3E}">
        <p14:creationId xmlns:p14="http://schemas.microsoft.com/office/powerpoint/2010/main" val="3225837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Preprocessing: A Bird’s Eye View</a:t>
            </a:r>
            <a:endParaRPr lang="nl-NL" sz="2400" dirty="0"/>
          </a:p>
        </p:txBody>
      </p:sp>
      <p:pic>
        <p:nvPicPr>
          <p:cNvPr id="84" name="Picture 83"/>
          <p:cNvPicPr>
            <a:picLocks noChangeAspect="1"/>
          </p:cNvPicPr>
          <p:nvPr/>
        </p:nvPicPr>
        <p:blipFill>
          <a:blip r:embed="rId3"/>
          <a:stretch>
            <a:fillRect/>
          </a:stretch>
        </p:blipFill>
        <p:spPr>
          <a:xfrm>
            <a:off x="1259632" y="1203598"/>
            <a:ext cx="5947123" cy="3283168"/>
          </a:xfrm>
          <a:prstGeom prst="rect">
            <a:avLst/>
          </a:prstGeom>
        </p:spPr>
      </p:pic>
    </p:spTree>
    <p:extLst>
      <p:ext uri="{BB962C8B-B14F-4D97-AF65-F5344CB8AC3E}">
        <p14:creationId xmlns:p14="http://schemas.microsoft.com/office/powerpoint/2010/main" val="264168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4908" y="2607112"/>
            <a:ext cx="5200650" cy="1495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el 8"/>
          <p:cNvSpPr>
            <a:spLocks noGrp="1"/>
          </p:cNvSpPr>
          <p:nvPr>
            <p:ph type="title"/>
          </p:nvPr>
        </p:nvSpPr>
        <p:spPr>
          <a:xfrm>
            <a:off x="522000" y="555526"/>
            <a:ext cx="8100000" cy="533400"/>
          </a:xfrm>
        </p:spPr>
        <p:txBody>
          <a:bodyPr/>
          <a:lstStyle/>
          <a:p>
            <a:r>
              <a:rPr lang="en-US" sz="2400" dirty="0"/>
              <a:t>Preprocessing: </a:t>
            </a:r>
            <a:r>
              <a:rPr lang="en-US" sz="2400" dirty="0" smtClean="0"/>
              <a:t>Registration of Multimodal </a:t>
            </a:r>
            <a:r>
              <a:rPr lang="en-US" sz="2400" dirty="0"/>
              <a:t>Patient Data</a:t>
            </a:r>
            <a:endParaRPr lang="nl-NL" sz="2400" dirty="0"/>
          </a:p>
        </p:txBody>
      </p:sp>
      <p:sp>
        <p:nvSpPr>
          <p:cNvPr id="10" name="Tijdelijke aanduiding voor inhoud 9"/>
          <p:cNvSpPr>
            <a:spLocks noGrp="1"/>
          </p:cNvSpPr>
          <p:nvPr>
            <p:ph idx="1"/>
          </p:nvPr>
        </p:nvSpPr>
        <p:spPr>
          <a:xfrm>
            <a:off x="522000" y="1203598"/>
            <a:ext cx="8100000" cy="3152632"/>
          </a:xfrm>
        </p:spPr>
        <p:txBody>
          <a:bodyPr/>
          <a:lstStyle/>
          <a:p>
            <a:r>
              <a:rPr lang="en-US" sz="1800" dirty="0" smtClean="0"/>
              <a:t>T1 </a:t>
            </a:r>
            <a:r>
              <a:rPr lang="en-US" sz="1800" dirty="0"/>
              <a:t>and T2* volumes </a:t>
            </a:r>
            <a:r>
              <a:rPr lang="en-US" sz="1800" dirty="0" smtClean="0"/>
              <a:t>registered to FLAIR </a:t>
            </a:r>
            <a:r>
              <a:rPr lang="en-US" sz="1800" dirty="0"/>
              <a:t>image </a:t>
            </a:r>
            <a:r>
              <a:rPr lang="en-US" sz="1800" dirty="0" smtClean="0"/>
              <a:t>using mutual </a:t>
            </a:r>
            <a:r>
              <a:rPr lang="en-US" sz="1800" dirty="0"/>
              <a:t>information registration with tri-linear interpolation </a:t>
            </a:r>
            <a:r>
              <a:rPr lang="en-US" sz="1800" dirty="0" smtClean="0"/>
              <a:t>using </a:t>
            </a:r>
            <a:r>
              <a:rPr lang="en-US" sz="1800" dirty="0"/>
              <a:t>FSL-FLIRT</a:t>
            </a:r>
            <a:r>
              <a:rPr lang="en-US" sz="1800" dirty="0" smtClean="0"/>
              <a:t>*</a:t>
            </a:r>
          </a:p>
          <a:p>
            <a:r>
              <a:rPr lang="en-US" sz="1800" dirty="0" smtClean="0"/>
              <a:t>Non-linear registration from patient space to MNI atlas space using FSL-FNIRT*.</a:t>
            </a:r>
            <a:endParaRPr lang="en-US" sz="1800" dirty="0"/>
          </a:p>
          <a:p>
            <a:endParaRPr lang="nl-NL" sz="1800" dirty="0"/>
          </a:p>
        </p:txBody>
      </p:sp>
      <p:sp>
        <p:nvSpPr>
          <p:cNvPr id="19" name="TextBox 7"/>
          <p:cNvSpPr txBox="1"/>
          <p:nvPr/>
        </p:nvSpPr>
        <p:spPr bwMode="auto">
          <a:xfrm>
            <a:off x="2411760" y="3795886"/>
            <a:ext cx="364202" cy="307777"/>
          </a:xfrm>
          <a:prstGeom prst="rect">
            <a:avLst/>
          </a:prstGeom>
          <a:noFill/>
        </p:spPr>
        <p:txBody>
          <a:bodyPr wrap="none">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defRPr/>
            </a:pPr>
            <a:r>
              <a:rPr lang="en-US" sz="1400" dirty="0">
                <a:solidFill>
                  <a:schemeClr val="bg1"/>
                </a:solidFill>
                <a:latin typeface="+mn-lt"/>
                <a:ea typeface="ヒラギノ明朝 ProN W3" charset="0"/>
                <a:cs typeface="ヒラギノ明朝 ProN W3" charset="0"/>
              </a:rPr>
              <a:t>T1</a:t>
            </a:r>
            <a:endParaRPr lang="en-US" sz="1800" dirty="0">
              <a:solidFill>
                <a:schemeClr val="bg1"/>
              </a:solidFill>
              <a:latin typeface="+mn-lt"/>
              <a:ea typeface="ヒラギノ明朝 ProN W3" charset="0"/>
              <a:cs typeface="ヒラギノ明朝 ProN W3" charset="0"/>
            </a:endParaRPr>
          </a:p>
        </p:txBody>
      </p:sp>
      <p:sp>
        <p:nvSpPr>
          <p:cNvPr id="20" name="TextBox 8"/>
          <p:cNvSpPr txBox="1"/>
          <p:nvPr/>
        </p:nvSpPr>
        <p:spPr bwMode="auto">
          <a:xfrm>
            <a:off x="3769810" y="3795886"/>
            <a:ext cx="453970" cy="307777"/>
          </a:xfrm>
          <a:prstGeom prst="rect">
            <a:avLst/>
          </a:prstGeom>
          <a:noFill/>
        </p:spPr>
        <p:txBody>
          <a:bodyPr wrap="none">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defRPr/>
            </a:pPr>
            <a:r>
              <a:rPr lang="en-US" sz="1400" dirty="0">
                <a:solidFill>
                  <a:schemeClr val="bg1"/>
                </a:solidFill>
                <a:latin typeface="+mn-lt"/>
                <a:ea typeface="ヒラギノ明朝 ProN W3" charset="0"/>
                <a:cs typeface="ヒラギノ明朝 ProN W3" charset="0"/>
              </a:rPr>
              <a:t>T2*</a:t>
            </a:r>
          </a:p>
        </p:txBody>
      </p:sp>
      <p:sp>
        <p:nvSpPr>
          <p:cNvPr id="21" name="TextBox 9"/>
          <p:cNvSpPr txBox="1"/>
          <p:nvPr/>
        </p:nvSpPr>
        <p:spPr bwMode="auto">
          <a:xfrm>
            <a:off x="4991489" y="3795886"/>
            <a:ext cx="588623" cy="307777"/>
          </a:xfrm>
          <a:prstGeom prst="rect">
            <a:avLst/>
          </a:prstGeom>
          <a:noFill/>
        </p:spPr>
        <p:txBody>
          <a:bodyPr wrap="none">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defRPr/>
            </a:pPr>
            <a:r>
              <a:rPr lang="en-US" sz="1400" dirty="0">
                <a:solidFill>
                  <a:schemeClr val="bg1"/>
                </a:solidFill>
                <a:latin typeface="+mn-lt"/>
                <a:ea typeface="ヒラギノ明朝 ProN W3" charset="0"/>
                <a:cs typeface="ヒラギノ明朝 ProN W3" charset="0"/>
              </a:rPr>
              <a:t>FLAIR</a:t>
            </a:r>
          </a:p>
        </p:txBody>
      </p:sp>
      <p:sp>
        <p:nvSpPr>
          <p:cNvPr id="14" name="Curved Up Arrow 13"/>
          <p:cNvSpPr/>
          <p:nvPr/>
        </p:nvSpPr>
        <p:spPr bwMode="auto">
          <a:xfrm>
            <a:off x="2521527" y="4029826"/>
            <a:ext cx="2842561" cy="486140"/>
          </a:xfrm>
          <a:prstGeom prst="curvedUpArrow">
            <a:avLst/>
          </a:prstGeom>
          <a:solidFill>
            <a:srgbClr val="BE311A"/>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en-US"/>
            </a:defPPr>
            <a:lvl1pPr algn="l" rtl="0" fontAlgn="base">
              <a:spcBef>
                <a:spcPct val="0"/>
              </a:spcBef>
              <a:spcAft>
                <a:spcPct val="0"/>
              </a:spcAft>
              <a:defRPr sz="4000" kern="1200">
                <a:solidFill>
                  <a:schemeClr val="dk1"/>
                </a:solidFill>
                <a:latin typeface="+mn-lt"/>
                <a:ea typeface="+mn-ea"/>
                <a:cs typeface="+mn-cs"/>
                <a:sym typeface="American Typewriter" charset="0"/>
              </a:defRPr>
            </a:lvl1pPr>
            <a:lvl2pPr marL="457200" algn="l" rtl="0" fontAlgn="base">
              <a:spcBef>
                <a:spcPct val="0"/>
              </a:spcBef>
              <a:spcAft>
                <a:spcPct val="0"/>
              </a:spcAft>
              <a:defRPr sz="4000" kern="1200">
                <a:solidFill>
                  <a:schemeClr val="dk1"/>
                </a:solidFill>
                <a:latin typeface="+mn-lt"/>
                <a:ea typeface="+mn-ea"/>
                <a:cs typeface="+mn-cs"/>
                <a:sym typeface="American Typewriter" charset="0"/>
              </a:defRPr>
            </a:lvl2pPr>
            <a:lvl3pPr marL="914400" algn="l" rtl="0" fontAlgn="base">
              <a:spcBef>
                <a:spcPct val="0"/>
              </a:spcBef>
              <a:spcAft>
                <a:spcPct val="0"/>
              </a:spcAft>
              <a:defRPr sz="4000" kern="1200">
                <a:solidFill>
                  <a:schemeClr val="dk1"/>
                </a:solidFill>
                <a:latin typeface="+mn-lt"/>
                <a:ea typeface="+mn-ea"/>
                <a:cs typeface="+mn-cs"/>
                <a:sym typeface="American Typewriter" charset="0"/>
              </a:defRPr>
            </a:lvl3pPr>
            <a:lvl4pPr marL="1371600" algn="l" rtl="0" fontAlgn="base">
              <a:spcBef>
                <a:spcPct val="0"/>
              </a:spcBef>
              <a:spcAft>
                <a:spcPct val="0"/>
              </a:spcAft>
              <a:defRPr sz="4000" kern="1200">
                <a:solidFill>
                  <a:schemeClr val="dk1"/>
                </a:solidFill>
                <a:latin typeface="+mn-lt"/>
                <a:ea typeface="+mn-ea"/>
                <a:cs typeface="+mn-cs"/>
                <a:sym typeface="American Typewriter" charset="0"/>
              </a:defRPr>
            </a:lvl4pPr>
            <a:lvl5pPr marL="1828800" algn="l" rtl="0" fontAlgn="base">
              <a:spcBef>
                <a:spcPct val="0"/>
              </a:spcBef>
              <a:spcAft>
                <a:spcPct val="0"/>
              </a:spcAft>
              <a:defRPr sz="4000" kern="1200">
                <a:solidFill>
                  <a:schemeClr val="dk1"/>
                </a:solidFill>
                <a:latin typeface="+mn-lt"/>
                <a:ea typeface="+mn-ea"/>
                <a:cs typeface="+mn-cs"/>
                <a:sym typeface="American Typewriter" charset="0"/>
              </a:defRPr>
            </a:lvl5pPr>
            <a:lvl6pPr marL="2286000" algn="l" defTabSz="914400" rtl="0" eaLnBrk="1" latinLnBrk="0" hangingPunct="1">
              <a:defRPr sz="4000" kern="1200">
                <a:solidFill>
                  <a:schemeClr val="dk1"/>
                </a:solidFill>
                <a:latin typeface="+mn-lt"/>
                <a:ea typeface="+mn-ea"/>
                <a:cs typeface="+mn-cs"/>
                <a:sym typeface="American Typewriter" charset="0"/>
              </a:defRPr>
            </a:lvl6pPr>
            <a:lvl7pPr marL="2743200" algn="l" defTabSz="914400" rtl="0" eaLnBrk="1" latinLnBrk="0" hangingPunct="1">
              <a:defRPr sz="4000" kern="1200">
                <a:solidFill>
                  <a:schemeClr val="dk1"/>
                </a:solidFill>
                <a:latin typeface="+mn-lt"/>
                <a:ea typeface="+mn-ea"/>
                <a:cs typeface="+mn-cs"/>
                <a:sym typeface="American Typewriter" charset="0"/>
              </a:defRPr>
            </a:lvl7pPr>
            <a:lvl8pPr marL="3200400" algn="l" defTabSz="914400" rtl="0" eaLnBrk="1" latinLnBrk="0" hangingPunct="1">
              <a:defRPr sz="4000" kern="1200">
                <a:solidFill>
                  <a:schemeClr val="dk1"/>
                </a:solidFill>
                <a:latin typeface="+mn-lt"/>
                <a:ea typeface="+mn-ea"/>
                <a:cs typeface="+mn-cs"/>
                <a:sym typeface="American Typewriter" charset="0"/>
              </a:defRPr>
            </a:lvl8pPr>
            <a:lvl9pPr marL="3657600" algn="l" defTabSz="914400" rtl="0" eaLnBrk="1" latinLnBrk="0" hangingPunct="1">
              <a:defRPr sz="4000" kern="1200">
                <a:solidFill>
                  <a:schemeClr val="dk1"/>
                </a:solidFill>
                <a:latin typeface="+mn-lt"/>
                <a:ea typeface="+mn-ea"/>
                <a:cs typeface="+mn-cs"/>
                <a:sym typeface="American Typewriter" charset="0"/>
              </a:defRPr>
            </a:lvl9pPr>
          </a:lstStyle>
          <a:p>
            <a:pPr algn="ctr">
              <a:defRPr/>
            </a:pPr>
            <a:endParaRPr lang="en-US" dirty="0" err="1">
              <a:solidFill>
                <a:srgbClr val="FFFFFF"/>
              </a:solidFill>
              <a:latin typeface="American Typewriter" charset="0"/>
              <a:ea typeface="ヒラギノ明朝 ProN W3" charset="-128"/>
              <a:cs typeface="ヒラギノ明朝 ProN W3" charset="-128"/>
            </a:endParaRPr>
          </a:p>
        </p:txBody>
      </p:sp>
      <p:sp>
        <p:nvSpPr>
          <p:cNvPr id="15" name="Curved Down Arrow 14"/>
          <p:cNvSpPr/>
          <p:nvPr/>
        </p:nvSpPr>
        <p:spPr bwMode="auto">
          <a:xfrm>
            <a:off x="3997067" y="2298910"/>
            <a:ext cx="1367021" cy="342251"/>
          </a:xfrm>
          <a:prstGeom prst="curvedDownArrow">
            <a:avLst/>
          </a:prstGeom>
          <a:solidFill>
            <a:srgbClr val="BE311A"/>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en-US"/>
            </a:defPPr>
            <a:lvl1pPr algn="l" rtl="0" fontAlgn="base">
              <a:spcBef>
                <a:spcPct val="0"/>
              </a:spcBef>
              <a:spcAft>
                <a:spcPct val="0"/>
              </a:spcAft>
              <a:defRPr sz="4000" kern="1200">
                <a:solidFill>
                  <a:schemeClr val="dk1"/>
                </a:solidFill>
                <a:latin typeface="+mn-lt"/>
                <a:ea typeface="+mn-ea"/>
                <a:cs typeface="+mn-cs"/>
                <a:sym typeface="American Typewriter" charset="0"/>
              </a:defRPr>
            </a:lvl1pPr>
            <a:lvl2pPr marL="457200" algn="l" rtl="0" fontAlgn="base">
              <a:spcBef>
                <a:spcPct val="0"/>
              </a:spcBef>
              <a:spcAft>
                <a:spcPct val="0"/>
              </a:spcAft>
              <a:defRPr sz="4000" kern="1200">
                <a:solidFill>
                  <a:schemeClr val="dk1"/>
                </a:solidFill>
                <a:latin typeface="+mn-lt"/>
                <a:ea typeface="+mn-ea"/>
                <a:cs typeface="+mn-cs"/>
                <a:sym typeface="American Typewriter" charset="0"/>
              </a:defRPr>
            </a:lvl2pPr>
            <a:lvl3pPr marL="914400" algn="l" rtl="0" fontAlgn="base">
              <a:spcBef>
                <a:spcPct val="0"/>
              </a:spcBef>
              <a:spcAft>
                <a:spcPct val="0"/>
              </a:spcAft>
              <a:defRPr sz="4000" kern="1200">
                <a:solidFill>
                  <a:schemeClr val="dk1"/>
                </a:solidFill>
                <a:latin typeface="+mn-lt"/>
                <a:ea typeface="+mn-ea"/>
                <a:cs typeface="+mn-cs"/>
                <a:sym typeface="American Typewriter" charset="0"/>
              </a:defRPr>
            </a:lvl3pPr>
            <a:lvl4pPr marL="1371600" algn="l" rtl="0" fontAlgn="base">
              <a:spcBef>
                <a:spcPct val="0"/>
              </a:spcBef>
              <a:spcAft>
                <a:spcPct val="0"/>
              </a:spcAft>
              <a:defRPr sz="4000" kern="1200">
                <a:solidFill>
                  <a:schemeClr val="dk1"/>
                </a:solidFill>
                <a:latin typeface="+mn-lt"/>
                <a:ea typeface="+mn-ea"/>
                <a:cs typeface="+mn-cs"/>
                <a:sym typeface="American Typewriter" charset="0"/>
              </a:defRPr>
            </a:lvl4pPr>
            <a:lvl5pPr marL="1828800" algn="l" rtl="0" fontAlgn="base">
              <a:spcBef>
                <a:spcPct val="0"/>
              </a:spcBef>
              <a:spcAft>
                <a:spcPct val="0"/>
              </a:spcAft>
              <a:defRPr sz="4000" kern="1200">
                <a:solidFill>
                  <a:schemeClr val="dk1"/>
                </a:solidFill>
                <a:latin typeface="+mn-lt"/>
                <a:ea typeface="+mn-ea"/>
                <a:cs typeface="+mn-cs"/>
                <a:sym typeface="American Typewriter" charset="0"/>
              </a:defRPr>
            </a:lvl5pPr>
            <a:lvl6pPr marL="2286000" algn="l" defTabSz="914400" rtl="0" eaLnBrk="1" latinLnBrk="0" hangingPunct="1">
              <a:defRPr sz="4000" kern="1200">
                <a:solidFill>
                  <a:schemeClr val="dk1"/>
                </a:solidFill>
                <a:latin typeface="+mn-lt"/>
                <a:ea typeface="+mn-ea"/>
                <a:cs typeface="+mn-cs"/>
                <a:sym typeface="American Typewriter" charset="0"/>
              </a:defRPr>
            </a:lvl6pPr>
            <a:lvl7pPr marL="2743200" algn="l" defTabSz="914400" rtl="0" eaLnBrk="1" latinLnBrk="0" hangingPunct="1">
              <a:defRPr sz="4000" kern="1200">
                <a:solidFill>
                  <a:schemeClr val="dk1"/>
                </a:solidFill>
                <a:latin typeface="+mn-lt"/>
                <a:ea typeface="+mn-ea"/>
                <a:cs typeface="+mn-cs"/>
                <a:sym typeface="American Typewriter" charset="0"/>
              </a:defRPr>
            </a:lvl7pPr>
            <a:lvl8pPr marL="3200400" algn="l" defTabSz="914400" rtl="0" eaLnBrk="1" latinLnBrk="0" hangingPunct="1">
              <a:defRPr sz="4000" kern="1200">
                <a:solidFill>
                  <a:schemeClr val="dk1"/>
                </a:solidFill>
                <a:latin typeface="+mn-lt"/>
                <a:ea typeface="+mn-ea"/>
                <a:cs typeface="+mn-cs"/>
                <a:sym typeface="American Typewriter" charset="0"/>
              </a:defRPr>
            </a:lvl8pPr>
            <a:lvl9pPr marL="3657600" algn="l" defTabSz="914400" rtl="0" eaLnBrk="1" latinLnBrk="0" hangingPunct="1">
              <a:defRPr sz="4000" kern="1200">
                <a:solidFill>
                  <a:schemeClr val="dk1"/>
                </a:solidFill>
                <a:latin typeface="+mn-lt"/>
                <a:ea typeface="+mn-ea"/>
                <a:cs typeface="+mn-cs"/>
                <a:sym typeface="American Typewriter" charset="0"/>
              </a:defRPr>
            </a:lvl9pPr>
          </a:lstStyle>
          <a:p>
            <a:pPr algn="ctr">
              <a:defRPr/>
            </a:pPr>
            <a:endParaRPr lang="en-US" dirty="0" err="1">
              <a:solidFill>
                <a:srgbClr val="FFFFFF"/>
              </a:solidFill>
              <a:latin typeface="American Typewriter" charset="0"/>
              <a:ea typeface="ヒラギノ明朝 ProN W3" charset="-128"/>
              <a:cs typeface="ヒラギノ明朝 ProN W3" charset="-128"/>
            </a:endParaRPr>
          </a:p>
        </p:txBody>
      </p:sp>
      <p:sp>
        <p:nvSpPr>
          <p:cNvPr id="16" name="Rectangle 15"/>
          <p:cNvSpPr/>
          <p:nvPr/>
        </p:nvSpPr>
        <p:spPr bwMode="auto">
          <a:xfrm>
            <a:off x="4335990" y="2283718"/>
            <a:ext cx="596050" cy="308202"/>
          </a:xfrm>
          <a:prstGeom prst="rect">
            <a:avLst/>
          </a:prstGeom>
        </p:spPr>
        <p:txBody>
          <a:bodyPr wrap="none">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defRPr/>
            </a:pPr>
            <a:r>
              <a:rPr lang="en-US" sz="1400" kern="0" dirty="0">
                <a:solidFill>
                  <a:srgbClr val="141313"/>
                </a:solidFill>
                <a:latin typeface="Arial"/>
                <a:ea typeface="ＭＳ Ｐゴシック" charset="-128"/>
                <a:cs typeface="Arial"/>
                <a:sym typeface="Kievit-Book" charset="0"/>
              </a:rPr>
              <a:t>FLIRT</a:t>
            </a:r>
            <a:endParaRPr lang="en-US" sz="2000" dirty="0">
              <a:ea typeface="ヒラギノ明朝 ProN W3" charset="0"/>
              <a:cs typeface="ヒラギノ明朝 ProN W3" charset="0"/>
            </a:endParaRPr>
          </a:p>
        </p:txBody>
      </p:sp>
      <p:sp>
        <p:nvSpPr>
          <p:cNvPr id="17" name="Rectangle 16"/>
          <p:cNvSpPr/>
          <p:nvPr/>
        </p:nvSpPr>
        <p:spPr bwMode="auto">
          <a:xfrm>
            <a:off x="3603276" y="4227934"/>
            <a:ext cx="681597" cy="307777"/>
          </a:xfrm>
          <a:prstGeom prst="rect">
            <a:avLst/>
          </a:prstGeom>
        </p:spPr>
        <p:txBody>
          <a:bodyPr wrap="none">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lgn="ctr">
              <a:defRPr/>
            </a:pPr>
            <a:r>
              <a:rPr lang="en-US" sz="1400" kern="0" dirty="0">
                <a:solidFill>
                  <a:srgbClr val="141313"/>
                </a:solidFill>
                <a:latin typeface="Arial"/>
                <a:ea typeface="ＭＳ Ｐゴシック" charset="-128"/>
                <a:cs typeface="Arial"/>
                <a:sym typeface="Kievit-Book" charset="0"/>
              </a:rPr>
              <a:t>FLIRT</a:t>
            </a:r>
            <a:endParaRPr lang="en-US" sz="4400" dirty="0">
              <a:ea typeface="ヒラギノ明朝 ProN W3" charset="0"/>
              <a:cs typeface="ヒラギノ明朝 ProN W3" charset="0"/>
            </a:endParaRPr>
          </a:p>
        </p:txBody>
      </p:sp>
      <p:sp>
        <p:nvSpPr>
          <p:cNvPr id="22" name="TextBox 21"/>
          <p:cNvSpPr txBox="1"/>
          <p:nvPr/>
        </p:nvSpPr>
        <p:spPr>
          <a:xfrm>
            <a:off x="522000" y="4659982"/>
            <a:ext cx="5274136" cy="338554"/>
          </a:xfrm>
          <a:prstGeom prst="rect">
            <a:avLst/>
          </a:prstGeom>
          <a:noFill/>
        </p:spPr>
        <p:txBody>
          <a:bodyPr wrap="square" rtlCol="0">
            <a:spAutoFit/>
          </a:bodyPr>
          <a:lstStyle/>
          <a:p>
            <a:r>
              <a:rPr lang="en-US" sz="1600" dirty="0">
                <a:sym typeface="Wingdings" pitchFamily="2" charset="2"/>
              </a:rPr>
              <a:t>* </a:t>
            </a:r>
            <a:r>
              <a:rPr lang="en-US" sz="1600" dirty="0" smtClean="0">
                <a:sym typeface="Wingdings" pitchFamily="2" charset="2"/>
              </a:rPr>
              <a:t>M. </a:t>
            </a:r>
            <a:r>
              <a:rPr lang="en-US" sz="1600" dirty="0" smtClean="0"/>
              <a:t>Jenkinson</a:t>
            </a:r>
            <a:r>
              <a:rPr lang="en-US" sz="1600" dirty="0" smtClean="0">
                <a:sym typeface="Wingdings" pitchFamily="2" charset="2"/>
              </a:rPr>
              <a:t> </a:t>
            </a:r>
            <a:r>
              <a:rPr lang="en-US" sz="1600" dirty="0">
                <a:sym typeface="Wingdings" pitchFamily="2" charset="2"/>
              </a:rPr>
              <a:t>et al., </a:t>
            </a:r>
            <a:r>
              <a:rPr lang="en-US" sz="1600" dirty="0" smtClean="0">
                <a:sym typeface="Wingdings" pitchFamily="2" charset="2"/>
              </a:rPr>
              <a:t>Med. Image Anal. 2001</a:t>
            </a:r>
            <a:endParaRPr lang="en-US" sz="1600" dirty="0">
              <a:sym typeface="Wingdings" pitchFamily="2" charset="2"/>
            </a:endParaRPr>
          </a:p>
        </p:txBody>
      </p:sp>
      <p:sp>
        <p:nvSpPr>
          <p:cNvPr id="23" name="TextBox 9"/>
          <p:cNvSpPr txBox="1"/>
          <p:nvPr/>
        </p:nvSpPr>
        <p:spPr bwMode="auto">
          <a:xfrm>
            <a:off x="6279237" y="3809952"/>
            <a:ext cx="813043" cy="307777"/>
          </a:xfrm>
          <a:prstGeom prst="rect">
            <a:avLst/>
          </a:prstGeom>
          <a:noFill/>
        </p:spPr>
        <p:txBody>
          <a:bodyPr wrap="none">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defRPr/>
            </a:pPr>
            <a:r>
              <a:rPr lang="en-US" sz="1400" dirty="0" smtClean="0">
                <a:solidFill>
                  <a:schemeClr val="bg1"/>
                </a:solidFill>
                <a:latin typeface="+mn-lt"/>
                <a:ea typeface="ヒラギノ明朝 ProN W3" charset="0"/>
                <a:cs typeface="ヒラギノ明朝 ProN W3" charset="0"/>
              </a:rPr>
              <a:t>MNI 152</a:t>
            </a:r>
            <a:endParaRPr lang="en-US" sz="1400" dirty="0">
              <a:solidFill>
                <a:schemeClr val="bg1"/>
              </a:solidFill>
              <a:latin typeface="+mn-lt"/>
              <a:ea typeface="ヒラギノ明朝 ProN W3" charset="0"/>
              <a:cs typeface="ヒラギノ明朝 ProN W3" charset="0"/>
            </a:endParaRPr>
          </a:p>
        </p:txBody>
      </p:sp>
      <p:sp>
        <p:nvSpPr>
          <p:cNvPr id="24" name="Curved Down Arrow 23"/>
          <p:cNvSpPr/>
          <p:nvPr/>
        </p:nvSpPr>
        <p:spPr bwMode="auto">
          <a:xfrm>
            <a:off x="5364088" y="2276927"/>
            <a:ext cx="1368152" cy="329059"/>
          </a:xfrm>
          <a:prstGeom prst="curvedDownArrow">
            <a:avLst/>
          </a:prstGeom>
          <a:solidFill>
            <a:srgbClr val="BE311A"/>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en-US"/>
            </a:defPPr>
            <a:lvl1pPr algn="l" rtl="0" fontAlgn="base">
              <a:spcBef>
                <a:spcPct val="0"/>
              </a:spcBef>
              <a:spcAft>
                <a:spcPct val="0"/>
              </a:spcAft>
              <a:defRPr sz="4000" kern="1200">
                <a:solidFill>
                  <a:schemeClr val="dk1"/>
                </a:solidFill>
                <a:latin typeface="+mn-lt"/>
                <a:ea typeface="+mn-ea"/>
                <a:cs typeface="+mn-cs"/>
                <a:sym typeface="American Typewriter" charset="0"/>
              </a:defRPr>
            </a:lvl1pPr>
            <a:lvl2pPr marL="457200" algn="l" rtl="0" fontAlgn="base">
              <a:spcBef>
                <a:spcPct val="0"/>
              </a:spcBef>
              <a:spcAft>
                <a:spcPct val="0"/>
              </a:spcAft>
              <a:defRPr sz="4000" kern="1200">
                <a:solidFill>
                  <a:schemeClr val="dk1"/>
                </a:solidFill>
                <a:latin typeface="+mn-lt"/>
                <a:ea typeface="+mn-ea"/>
                <a:cs typeface="+mn-cs"/>
                <a:sym typeface="American Typewriter" charset="0"/>
              </a:defRPr>
            </a:lvl2pPr>
            <a:lvl3pPr marL="914400" algn="l" rtl="0" fontAlgn="base">
              <a:spcBef>
                <a:spcPct val="0"/>
              </a:spcBef>
              <a:spcAft>
                <a:spcPct val="0"/>
              </a:spcAft>
              <a:defRPr sz="4000" kern="1200">
                <a:solidFill>
                  <a:schemeClr val="dk1"/>
                </a:solidFill>
                <a:latin typeface="+mn-lt"/>
                <a:ea typeface="+mn-ea"/>
                <a:cs typeface="+mn-cs"/>
                <a:sym typeface="American Typewriter" charset="0"/>
              </a:defRPr>
            </a:lvl3pPr>
            <a:lvl4pPr marL="1371600" algn="l" rtl="0" fontAlgn="base">
              <a:spcBef>
                <a:spcPct val="0"/>
              </a:spcBef>
              <a:spcAft>
                <a:spcPct val="0"/>
              </a:spcAft>
              <a:defRPr sz="4000" kern="1200">
                <a:solidFill>
                  <a:schemeClr val="dk1"/>
                </a:solidFill>
                <a:latin typeface="+mn-lt"/>
                <a:ea typeface="+mn-ea"/>
                <a:cs typeface="+mn-cs"/>
                <a:sym typeface="American Typewriter" charset="0"/>
              </a:defRPr>
            </a:lvl4pPr>
            <a:lvl5pPr marL="1828800" algn="l" rtl="0" fontAlgn="base">
              <a:spcBef>
                <a:spcPct val="0"/>
              </a:spcBef>
              <a:spcAft>
                <a:spcPct val="0"/>
              </a:spcAft>
              <a:defRPr sz="4000" kern="1200">
                <a:solidFill>
                  <a:schemeClr val="dk1"/>
                </a:solidFill>
                <a:latin typeface="+mn-lt"/>
                <a:ea typeface="+mn-ea"/>
                <a:cs typeface="+mn-cs"/>
                <a:sym typeface="American Typewriter" charset="0"/>
              </a:defRPr>
            </a:lvl5pPr>
            <a:lvl6pPr marL="2286000" algn="l" defTabSz="914400" rtl="0" eaLnBrk="1" latinLnBrk="0" hangingPunct="1">
              <a:defRPr sz="4000" kern="1200">
                <a:solidFill>
                  <a:schemeClr val="dk1"/>
                </a:solidFill>
                <a:latin typeface="+mn-lt"/>
                <a:ea typeface="+mn-ea"/>
                <a:cs typeface="+mn-cs"/>
                <a:sym typeface="American Typewriter" charset="0"/>
              </a:defRPr>
            </a:lvl6pPr>
            <a:lvl7pPr marL="2743200" algn="l" defTabSz="914400" rtl="0" eaLnBrk="1" latinLnBrk="0" hangingPunct="1">
              <a:defRPr sz="4000" kern="1200">
                <a:solidFill>
                  <a:schemeClr val="dk1"/>
                </a:solidFill>
                <a:latin typeface="+mn-lt"/>
                <a:ea typeface="+mn-ea"/>
                <a:cs typeface="+mn-cs"/>
                <a:sym typeface="American Typewriter" charset="0"/>
              </a:defRPr>
            </a:lvl7pPr>
            <a:lvl8pPr marL="3200400" algn="l" defTabSz="914400" rtl="0" eaLnBrk="1" latinLnBrk="0" hangingPunct="1">
              <a:defRPr sz="4000" kern="1200">
                <a:solidFill>
                  <a:schemeClr val="dk1"/>
                </a:solidFill>
                <a:latin typeface="+mn-lt"/>
                <a:ea typeface="+mn-ea"/>
                <a:cs typeface="+mn-cs"/>
                <a:sym typeface="American Typewriter" charset="0"/>
              </a:defRPr>
            </a:lvl8pPr>
            <a:lvl9pPr marL="3657600" algn="l" defTabSz="914400" rtl="0" eaLnBrk="1" latinLnBrk="0" hangingPunct="1">
              <a:defRPr sz="4000" kern="1200">
                <a:solidFill>
                  <a:schemeClr val="dk1"/>
                </a:solidFill>
                <a:latin typeface="+mn-lt"/>
                <a:ea typeface="+mn-ea"/>
                <a:cs typeface="+mn-cs"/>
                <a:sym typeface="American Typewriter" charset="0"/>
              </a:defRPr>
            </a:lvl9pPr>
          </a:lstStyle>
          <a:p>
            <a:pPr algn="ctr">
              <a:defRPr/>
            </a:pPr>
            <a:endParaRPr lang="en-US" dirty="0" err="1">
              <a:solidFill>
                <a:srgbClr val="FFFFFF"/>
              </a:solidFill>
              <a:latin typeface="American Typewriter" charset="0"/>
              <a:ea typeface="ヒラギノ明朝 ProN W3" charset="-128"/>
              <a:cs typeface="ヒラギノ明朝 ProN W3" charset="-128"/>
            </a:endParaRPr>
          </a:p>
        </p:txBody>
      </p:sp>
      <p:sp>
        <p:nvSpPr>
          <p:cNvPr id="25" name="Rectangle 24"/>
          <p:cNvSpPr/>
          <p:nvPr/>
        </p:nvSpPr>
        <p:spPr bwMode="auto">
          <a:xfrm>
            <a:off x="5652120" y="2283718"/>
            <a:ext cx="712054" cy="307777"/>
          </a:xfrm>
          <a:prstGeom prst="rect">
            <a:avLst/>
          </a:prstGeom>
        </p:spPr>
        <p:txBody>
          <a:bodyPr wrap="none">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defRPr/>
            </a:pPr>
            <a:r>
              <a:rPr lang="en-US" sz="1400" kern="0" dirty="0" smtClean="0">
                <a:solidFill>
                  <a:srgbClr val="141313"/>
                </a:solidFill>
                <a:latin typeface="Arial"/>
                <a:ea typeface="ＭＳ Ｐゴシック" charset="-128"/>
                <a:cs typeface="Arial"/>
                <a:sym typeface="Kievit-Book" charset="0"/>
              </a:rPr>
              <a:t>FNIRT</a:t>
            </a:r>
            <a:endParaRPr lang="en-US" sz="2000" dirty="0">
              <a:ea typeface="ヒラギノ明朝 ProN W3" charset="0"/>
              <a:cs typeface="ヒラギノ明朝 ProN W3" charset="0"/>
            </a:endParaRPr>
          </a:p>
        </p:txBody>
      </p:sp>
    </p:spTree>
    <p:extLst>
      <p:ext uri="{BB962C8B-B14F-4D97-AF65-F5344CB8AC3E}">
        <p14:creationId xmlns:p14="http://schemas.microsoft.com/office/powerpoint/2010/main" val="1812687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a:t>Preprocessing: </a:t>
            </a:r>
            <a:r>
              <a:rPr lang="en-US" sz="2400" dirty="0" smtClean="0"/>
              <a:t>Brain Extraction</a:t>
            </a:r>
            <a:endParaRPr lang="nl-NL" sz="2400" dirty="0"/>
          </a:p>
        </p:txBody>
      </p:sp>
      <p:sp>
        <p:nvSpPr>
          <p:cNvPr id="10" name="Tijdelijke aanduiding voor inhoud 9"/>
          <p:cNvSpPr>
            <a:spLocks noGrp="1"/>
          </p:cNvSpPr>
          <p:nvPr>
            <p:ph idx="1"/>
          </p:nvPr>
        </p:nvSpPr>
        <p:spPr>
          <a:xfrm>
            <a:off x="522000" y="1203598"/>
            <a:ext cx="8100000" cy="3152632"/>
          </a:xfrm>
        </p:spPr>
        <p:txBody>
          <a:bodyPr/>
          <a:lstStyle/>
          <a:p>
            <a:pPr>
              <a:defRPr/>
            </a:pPr>
            <a:r>
              <a:rPr lang="en-US" sz="1800" dirty="0">
                <a:ea typeface="ＭＳ Ｐゴシック" charset="-128"/>
              </a:rPr>
              <a:t>FSL Brain Extraction Tool* </a:t>
            </a:r>
            <a:r>
              <a:rPr lang="en-US" sz="1800" dirty="0" smtClean="0">
                <a:ea typeface="ＭＳ Ｐゴシック" charset="-128"/>
              </a:rPr>
              <a:t>(FSL-BET</a:t>
            </a:r>
            <a:r>
              <a:rPr lang="en-US" sz="1800" dirty="0">
                <a:ea typeface="ＭＳ Ｐゴシック" charset="-128"/>
              </a:rPr>
              <a:t>) was used to remove the skull</a:t>
            </a:r>
          </a:p>
          <a:p>
            <a:pPr>
              <a:defRPr/>
            </a:pPr>
            <a:r>
              <a:rPr lang="en-US" sz="1800" dirty="0">
                <a:ea typeface="ＭＳ Ｐゴシック" charset="-128"/>
              </a:rPr>
              <a:t>The T1 scan was used for this, as it has the highest resolution</a:t>
            </a:r>
          </a:p>
          <a:p>
            <a:endParaRPr lang="nl-NL" sz="1800" dirty="0"/>
          </a:p>
        </p:txBody>
      </p:sp>
      <p:pic>
        <p:nvPicPr>
          <p:cNvPr id="22" name="Picture 21" descr="bet2_eg_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121062"/>
            <a:ext cx="6644266" cy="2235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22000" y="4659982"/>
            <a:ext cx="5274136" cy="338554"/>
          </a:xfrm>
          <a:prstGeom prst="rect">
            <a:avLst/>
          </a:prstGeom>
          <a:noFill/>
        </p:spPr>
        <p:txBody>
          <a:bodyPr wrap="square" rtlCol="0">
            <a:spAutoFit/>
          </a:bodyPr>
          <a:lstStyle/>
          <a:p>
            <a:r>
              <a:rPr lang="en-US" sz="1600" dirty="0">
                <a:sym typeface="Wingdings" pitchFamily="2" charset="2"/>
              </a:rPr>
              <a:t>* </a:t>
            </a:r>
            <a:r>
              <a:rPr lang="en-US" sz="1600" dirty="0" smtClean="0">
                <a:sym typeface="Wingdings" pitchFamily="2" charset="2"/>
              </a:rPr>
              <a:t>J. </a:t>
            </a:r>
            <a:r>
              <a:rPr lang="en-US" sz="1600" dirty="0" err="1"/>
              <a:t>Mazziotta</a:t>
            </a:r>
            <a:r>
              <a:rPr lang="en-US" sz="1600" dirty="0" smtClean="0">
                <a:sym typeface="Wingdings" pitchFamily="2" charset="2"/>
              </a:rPr>
              <a:t> </a:t>
            </a:r>
            <a:r>
              <a:rPr lang="en-US" sz="1600" dirty="0">
                <a:sym typeface="Wingdings" pitchFamily="2" charset="2"/>
              </a:rPr>
              <a:t>et al., </a:t>
            </a:r>
            <a:r>
              <a:rPr lang="nl-NL" sz="1600" i="1" dirty="0"/>
              <a:t>J. Am. Med. Inform. Assoc.</a:t>
            </a:r>
            <a:r>
              <a:rPr lang="en-US" sz="1600" dirty="0" smtClean="0">
                <a:sym typeface="Wingdings" pitchFamily="2" charset="2"/>
              </a:rPr>
              <a:t> 2001</a:t>
            </a:r>
            <a:endParaRPr lang="en-US" sz="1600" dirty="0">
              <a:sym typeface="Wingdings" pitchFamily="2" charset="2"/>
            </a:endParaRPr>
          </a:p>
        </p:txBody>
      </p:sp>
    </p:spTree>
    <p:extLst>
      <p:ext uri="{BB962C8B-B14F-4D97-AF65-F5344CB8AC3E}">
        <p14:creationId xmlns:p14="http://schemas.microsoft.com/office/powerpoint/2010/main" val="132193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a:t>Preprocessing: Bias Field Correction </a:t>
            </a:r>
            <a:endParaRPr lang="nl-NL" sz="2400" dirty="0"/>
          </a:p>
        </p:txBody>
      </p:sp>
      <p:sp>
        <p:nvSpPr>
          <p:cNvPr id="10" name="Tijdelijke aanduiding voor inhoud 9"/>
          <p:cNvSpPr>
            <a:spLocks noGrp="1"/>
          </p:cNvSpPr>
          <p:nvPr>
            <p:ph idx="1"/>
          </p:nvPr>
        </p:nvSpPr>
        <p:spPr>
          <a:xfrm>
            <a:off x="522000" y="1203598"/>
            <a:ext cx="8100000" cy="3152632"/>
          </a:xfrm>
        </p:spPr>
        <p:txBody>
          <a:bodyPr/>
          <a:lstStyle/>
          <a:p>
            <a:pPr>
              <a:defRPr/>
            </a:pPr>
            <a:r>
              <a:rPr lang="en-US" sz="1800" dirty="0" smtClean="0">
                <a:ea typeface="ＭＳ Ｐゴシック" charset="-128"/>
              </a:rPr>
              <a:t>Used FSL-FAST</a:t>
            </a:r>
            <a:r>
              <a:rPr lang="en-US" sz="1800" dirty="0">
                <a:ea typeface="ＭＳ Ｐゴシック" charset="-128"/>
              </a:rPr>
              <a:t>* </a:t>
            </a:r>
            <a:r>
              <a:rPr lang="en-US" sz="1800" dirty="0" smtClean="0">
                <a:ea typeface="ＭＳ Ｐゴシック" charset="-128"/>
              </a:rPr>
              <a:t>for bias </a:t>
            </a:r>
            <a:r>
              <a:rPr lang="en-US" sz="1800" dirty="0">
                <a:ea typeface="ＭＳ Ｐゴシック" charset="-128"/>
              </a:rPr>
              <a:t>field correction</a:t>
            </a:r>
          </a:p>
          <a:p>
            <a:endParaRPr lang="nl-NL" sz="1800" dirty="0"/>
          </a:p>
        </p:txBody>
      </p:sp>
      <p:pic>
        <p:nvPicPr>
          <p:cNvPr id="5" name="Picture 4" descr="bia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774179"/>
            <a:ext cx="2279134" cy="2696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unbia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1747183"/>
            <a:ext cx="2307468" cy="2730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ight Arrow 6"/>
          <p:cNvSpPr/>
          <p:nvPr/>
        </p:nvSpPr>
        <p:spPr bwMode="auto">
          <a:xfrm>
            <a:off x="3594767" y="2612245"/>
            <a:ext cx="1074151" cy="500062"/>
          </a:xfrm>
          <a:prstGeom prst="rightArrow">
            <a:avLst/>
          </a:prstGeom>
          <a:solidFill>
            <a:srgbClr val="BE311A"/>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en-US"/>
            </a:defPPr>
            <a:lvl1pPr algn="l" rtl="0" fontAlgn="base">
              <a:spcBef>
                <a:spcPct val="0"/>
              </a:spcBef>
              <a:spcAft>
                <a:spcPct val="0"/>
              </a:spcAft>
              <a:defRPr sz="4000" kern="1200">
                <a:solidFill>
                  <a:schemeClr val="dk1"/>
                </a:solidFill>
                <a:latin typeface="+mn-lt"/>
                <a:ea typeface="+mn-ea"/>
                <a:cs typeface="+mn-cs"/>
                <a:sym typeface="American Typewriter" charset="0"/>
              </a:defRPr>
            </a:lvl1pPr>
            <a:lvl2pPr marL="457200" algn="l" rtl="0" fontAlgn="base">
              <a:spcBef>
                <a:spcPct val="0"/>
              </a:spcBef>
              <a:spcAft>
                <a:spcPct val="0"/>
              </a:spcAft>
              <a:defRPr sz="4000" kern="1200">
                <a:solidFill>
                  <a:schemeClr val="dk1"/>
                </a:solidFill>
                <a:latin typeface="+mn-lt"/>
                <a:ea typeface="+mn-ea"/>
                <a:cs typeface="+mn-cs"/>
                <a:sym typeface="American Typewriter" charset="0"/>
              </a:defRPr>
            </a:lvl2pPr>
            <a:lvl3pPr marL="914400" algn="l" rtl="0" fontAlgn="base">
              <a:spcBef>
                <a:spcPct val="0"/>
              </a:spcBef>
              <a:spcAft>
                <a:spcPct val="0"/>
              </a:spcAft>
              <a:defRPr sz="4000" kern="1200">
                <a:solidFill>
                  <a:schemeClr val="dk1"/>
                </a:solidFill>
                <a:latin typeface="+mn-lt"/>
                <a:ea typeface="+mn-ea"/>
                <a:cs typeface="+mn-cs"/>
                <a:sym typeface="American Typewriter" charset="0"/>
              </a:defRPr>
            </a:lvl3pPr>
            <a:lvl4pPr marL="1371600" algn="l" rtl="0" fontAlgn="base">
              <a:spcBef>
                <a:spcPct val="0"/>
              </a:spcBef>
              <a:spcAft>
                <a:spcPct val="0"/>
              </a:spcAft>
              <a:defRPr sz="4000" kern="1200">
                <a:solidFill>
                  <a:schemeClr val="dk1"/>
                </a:solidFill>
                <a:latin typeface="+mn-lt"/>
                <a:ea typeface="+mn-ea"/>
                <a:cs typeface="+mn-cs"/>
                <a:sym typeface="American Typewriter" charset="0"/>
              </a:defRPr>
            </a:lvl4pPr>
            <a:lvl5pPr marL="1828800" algn="l" rtl="0" fontAlgn="base">
              <a:spcBef>
                <a:spcPct val="0"/>
              </a:spcBef>
              <a:spcAft>
                <a:spcPct val="0"/>
              </a:spcAft>
              <a:defRPr sz="4000" kern="1200">
                <a:solidFill>
                  <a:schemeClr val="dk1"/>
                </a:solidFill>
                <a:latin typeface="+mn-lt"/>
                <a:ea typeface="+mn-ea"/>
                <a:cs typeface="+mn-cs"/>
                <a:sym typeface="American Typewriter" charset="0"/>
              </a:defRPr>
            </a:lvl5pPr>
            <a:lvl6pPr marL="2286000" algn="l" defTabSz="914400" rtl="0" eaLnBrk="1" latinLnBrk="0" hangingPunct="1">
              <a:defRPr sz="4000" kern="1200">
                <a:solidFill>
                  <a:schemeClr val="dk1"/>
                </a:solidFill>
                <a:latin typeface="+mn-lt"/>
                <a:ea typeface="+mn-ea"/>
                <a:cs typeface="+mn-cs"/>
                <a:sym typeface="American Typewriter" charset="0"/>
              </a:defRPr>
            </a:lvl6pPr>
            <a:lvl7pPr marL="2743200" algn="l" defTabSz="914400" rtl="0" eaLnBrk="1" latinLnBrk="0" hangingPunct="1">
              <a:defRPr sz="4000" kern="1200">
                <a:solidFill>
                  <a:schemeClr val="dk1"/>
                </a:solidFill>
                <a:latin typeface="+mn-lt"/>
                <a:ea typeface="+mn-ea"/>
                <a:cs typeface="+mn-cs"/>
                <a:sym typeface="American Typewriter" charset="0"/>
              </a:defRPr>
            </a:lvl7pPr>
            <a:lvl8pPr marL="3200400" algn="l" defTabSz="914400" rtl="0" eaLnBrk="1" latinLnBrk="0" hangingPunct="1">
              <a:defRPr sz="4000" kern="1200">
                <a:solidFill>
                  <a:schemeClr val="dk1"/>
                </a:solidFill>
                <a:latin typeface="+mn-lt"/>
                <a:ea typeface="+mn-ea"/>
                <a:cs typeface="+mn-cs"/>
                <a:sym typeface="American Typewriter" charset="0"/>
              </a:defRPr>
            </a:lvl8pPr>
            <a:lvl9pPr marL="3657600" algn="l" defTabSz="914400" rtl="0" eaLnBrk="1" latinLnBrk="0" hangingPunct="1">
              <a:defRPr sz="4000" kern="1200">
                <a:solidFill>
                  <a:schemeClr val="dk1"/>
                </a:solidFill>
                <a:latin typeface="+mn-lt"/>
                <a:ea typeface="+mn-ea"/>
                <a:cs typeface="+mn-cs"/>
                <a:sym typeface="American Typewriter" charset="0"/>
              </a:defRPr>
            </a:lvl9pPr>
          </a:lstStyle>
          <a:p>
            <a:pPr algn="ctr">
              <a:defRPr/>
            </a:pPr>
            <a:endParaRPr lang="en-US" dirty="0" err="1">
              <a:solidFill>
                <a:srgbClr val="FFFFFF"/>
              </a:solidFill>
              <a:latin typeface="American Typewriter" charset="0"/>
              <a:ea typeface="ヒラギノ明朝 ProN W3" charset="-128"/>
              <a:cs typeface="ヒラギノ明朝 ProN W3" charset="-128"/>
            </a:endParaRPr>
          </a:p>
        </p:txBody>
      </p:sp>
      <p:sp>
        <p:nvSpPr>
          <p:cNvPr id="8" name="Rectangle 7"/>
          <p:cNvSpPr/>
          <p:nvPr/>
        </p:nvSpPr>
        <p:spPr>
          <a:xfrm>
            <a:off x="3796766" y="1740653"/>
            <a:ext cx="1587500" cy="460375"/>
          </a:xfrm>
          <a:prstGeom prst="rect">
            <a:avLst/>
          </a:prstGeom>
        </p:spPr>
        <p:txBody>
          <a:bodyPr wrap="none">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defRPr/>
            </a:pPr>
            <a:r>
              <a:rPr lang="en-US" sz="2400" dirty="0">
                <a:solidFill>
                  <a:schemeClr val="bg1"/>
                </a:solidFill>
                <a:latin typeface="+mj-lt"/>
                <a:ea typeface="ヒラギノ明朝 ProN W3" charset="0"/>
                <a:cs typeface="ヒラギノ明朝 ProN W3" charset="0"/>
              </a:rPr>
              <a:t>FSL FAST</a:t>
            </a:r>
          </a:p>
        </p:txBody>
      </p:sp>
      <p:sp>
        <p:nvSpPr>
          <p:cNvPr id="11" name="TextBox 10"/>
          <p:cNvSpPr txBox="1"/>
          <p:nvPr/>
        </p:nvSpPr>
        <p:spPr>
          <a:xfrm>
            <a:off x="522000" y="4659982"/>
            <a:ext cx="5274136" cy="338554"/>
          </a:xfrm>
          <a:prstGeom prst="rect">
            <a:avLst/>
          </a:prstGeom>
          <a:noFill/>
        </p:spPr>
        <p:txBody>
          <a:bodyPr wrap="square" rtlCol="0">
            <a:spAutoFit/>
          </a:bodyPr>
          <a:lstStyle/>
          <a:p>
            <a:r>
              <a:rPr lang="en-US" sz="1600" dirty="0">
                <a:sym typeface="Wingdings" pitchFamily="2" charset="2"/>
              </a:rPr>
              <a:t>* </a:t>
            </a:r>
            <a:r>
              <a:rPr lang="en-US" sz="1600" dirty="0" smtClean="0"/>
              <a:t>S. Smith, </a:t>
            </a:r>
            <a:r>
              <a:rPr lang="en-US" sz="1600" dirty="0" smtClean="0">
                <a:sym typeface="Wingdings" pitchFamily="2" charset="2"/>
              </a:rPr>
              <a:t>HUM. </a:t>
            </a:r>
            <a:r>
              <a:rPr lang="en-US" sz="1600" dirty="0">
                <a:sym typeface="Wingdings" pitchFamily="2" charset="2"/>
              </a:rPr>
              <a:t>BRAIN </a:t>
            </a:r>
            <a:r>
              <a:rPr lang="en-US" sz="1600" dirty="0" smtClean="0">
                <a:sym typeface="Wingdings" pitchFamily="2" charset="2"/>
              </a:rPr>
              <a:t>MAPP., 2002</a:t>
            </a:r>
            <a:endParaRPr lang="en-US" sz="1600" dirty="0">
              <a:sym typeface="Wingdings" pitchFamily="2" charset="2"/>
            </a:endParaRPr>
          </a:p>
        </p:txBody>
      </p:sp>
    </p:spTree>
    <p:extLst>
      <p:ext uri="{BB962C8B-B14F-4D97-AF65-F5344CB8AC3E}">
        <p14:creationId xmlns:p14="http://schemas.microsoft.com/office/powerpoint/2010/main" val="840155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a:t>Preprocessing: </a:t>
            </a:r>
            <a:r>
              <a:rPr lang="en-US" sz="2400" dirty="0" smtClean="0"/>
              <a:t>Standardization</a:t>
            </a:r>
            <a:endParaRPr lang="nl-NL" sz="2400" dirty="0"/>
          </a:p>
        </p:txBody>
      </p:sp>
      <p:sp>
        <p:nvSpPr>
          <p:cNvPr id="10" name="Tijdelijke aanduiding voor inhoud 9"/>
          <p:cNvSpPr>
            <a:spLocks noGrp="1"/>
          </p:cNvSpPr>
          <p:nvPr>
            <p:ph idx="1"/>
          </p:nvPr>
        </p:nvSpPr>
        <p:spPr>
          <a:xfrm>
            <a:off x="522000" y="1203598"/>
            <a:ext cx="3833976" cy="3152632"/>
          </a:xfrm>
        </p:spPr>
        <p:txBody>
          <a:bodyPr/>
          <a:lstStyle/>
          <a:p>
            <a:r>
              <a:rPr lang="en-US" sz="1800" dirty="0" smtClean="0"/>
              <a:t>Possibility of inter-subject intensity variability</a:t>
            </a:r>
          </a:p>
          <a:p>
            <a:r>
              <a:rPr lang="en-US" sz="1800" dirty="0" smtClean="0"/>
              <a:t>Standardization:</a:t>
            </a:r>
          </a:p>
          <a:p>
            <a:pPr lvl="1"/>
            <a:r>
              <a:rPr lang="en-US" sz="1800" dirty="0" smtClean="0"/>
              <a:t>Gaussian Mixture Modeling for 3 brain tissues (GM, WM, CSF)</a:t>
            </a:r>
          </a:p>
          <a:p>
            <a:pPr lvl="1"/>
            <a:r>
              <a:rPr lang="en-US" sz="1800" dirty="0" smtClean="0"/>
              <a:t>Fuzzy intensity transformation of each voxel based on it’s degree of membership to each tissue</a:t>
            </a:r>
            <a:endParaRPr lang="nl-NL" sz="1800" dirty="0"/>
          </a:p>
        </p:txBody>
      </p:sp>
      <p:pic>
        <p:nvPicPr>
          <p:cNvPr id="5" name="Picture 4"/>
          <p:cNvPicPr>
            <a:picLocks noChangeAspect="1"/>
          </p:cNvPicPr>
          <p:nvPr/>
        </p:nvPicPr>
        <p:blipFill>
          <a:blip r:embed="rId3"/>
          <a:stretch>
            <a:fillRect/>
          </a:stretch>
        </p:blipFill>
        <p:spPr>
          <a:xfrm>
            <a:off x="4572000" y="627534"/>
            <a:ext cx="1489289" cy="194421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4568113" y="2643758"/>
            <a:ext cx="1493176" cy="183034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stretch>
            <a:fillRect/>
          </a:stretch>
        </p:blipFill>
        <p:spPr>
          <a:xfrm>
            <a:off x="4592428" y="2643758"/>
            <a:ext cx="1513364" cy="183034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stretch>
            <a:fillRect/>
          </a:stretch>
        </p:blipFill>
        <p:spPr>
          <a:xfrm flipH="1">
            <a:off x="4569867" y="625757"/>
            <a:ext cx="1513364" cy="194435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50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249"/>
                                          </p:stCondLst>
                                        </p:cTn>
                                        <p:tgtEl>
                                          <p:spTgt spid="7"/>
                                        </p:tgtEl>
                                        <p:attrNameLst>
                                          <p:attrName>style.visibility</p:attrName>
                                        </p:attrNameLst>
                                      </p:cBhvr>
                                      <p:to>
                                        <p:strVal val="visible"/>
                                      </p:to>
                                    </p:set>
                                  </p:childTnLst>
                                </p:cTn>
                              </p:par>
                            </p:childTnLst>
                          </p:cTn>
                        </p:par>
                        <p:par>
                          <p:cTn id="17" fill="hold">
                            <p:stCondLst>
                              <p:cond delay="250"/>
                            </p:stCondLst>
                            <p:childTnLst>
                              <p:par>
                                <p:cTn id="18" presetID="42" presetClass="path" presetSubtype="0" accel="50000" decel="50000" fill="hold" nodeType="afterEffect">
                                  <p:stCondLst>
                                    <p:cond delay="500"/>
                                  </p:stCondLst>
                                  <p:childTnLst>
                                    <p:animMotion origin="layout" path="M 4.72222E-6 -3.82716E-6 L 0.18506 -3.82716E-6 " pathEditMode="relative" rAng="0" ptsTypes="AA">
                                      <p:cBhvr>
                                        <p:cTn id="19" dur="500" fill="hold"/>
                                        <p:tgtEl>
                                          <p:spTgt spid="8"/>
                                        </p:tgtEl>
                                        <p:attrNameLst>
                                          <p:attrName>ppt_x</p:attrName>
                                          <p:attrName>ppt_y</p:attrName>
                                        </p:attrNameLst>
                                      </p:cBhvr>
                                      <p:rCtr x="9253" y="0"/>
                                    </p:animMotion>
                                  </p:childTnLst>
                                </p:cTn>
                              </p:par>
                              <p:par>
                                <p:cTn id="20" presetID="42" presetClass="path" presetSubtype="0" accel="50000" decel="50000" fill="hold" nodeType="withEffect">
                                  <p:stCondLst>
                                    <p:cond delay="500"/>
                                  </p:stCondLst>
                                  <p:childTnLst>
                                    <p:animMotion origin="layout" path="M 4.16667E-6 3.33333E-6 L 0.18316 0.00031 " pathEditMode="relative" rAng="0" ptsTypes="AA">
                                      <p:cBhvr>
                                        <p:cTn id="21" dur="500" fill="hold"/>
                                        <p:tgtEl>
                                          <p:spTgt spid="7"/>
                                        </p:tgtEl>
                                        <p:attrNameLst>
                                          <p:attrName>ppt_x</p:attrName>
                                          <p:attrName>ppt_y</p:attrName>
                                        </p:attrNameLst>
                                      </p:cBhvr>
                                      <p:rCtr x="914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a:t>Preprocessing: </a:t>
            </a:r>
            <a:r>
              <a:rPr lang="en-US" sz="2400" dirty="0" smtClean="0"/>
              <a:t>Intensity Standardization</a:t>
            </a:r>
            <a:endParaRPr lang="nl-NL" sz="2400" dirty="0"/>
          </a:p>
        </p:txBody>
      </p:sp>
      <p:pic>
        <p:nvPicPr>
          <p:cNvPr id="4" name="Picture 3"/>
          <p:cNvPicPr>
            <a:picLocks noChangeAspect="1"/>
          </p:cNvPicPr>
          <p:nvPr/>
        </p:nvPicPr>
        <p:blipFill>
          <a:blip r:embed="rId3"/>
          <a:stretch>
            <a:fillRect/>
          </a:stretch>
        </p:blipFill>
        <p:spPr>
          <a:xfrm>
            <a:off x="256306" y="3493515"/>
            <a:ext cx="4376167" cy="585675"/>
          </a:xfrm>
          <a:prstGeom prst="rect">
            <a:avLst/>
          </a:prstGeom>
        </p:spPr>
      </p:pic>
      <p:pic>
        <p:nvPicPr>
          <p:cNvPr id="5" name="Picture 4"/>
          <p:cNvPicPr>
            <a:picLocks noChangeAspect="1"/>
          </p:cNvPicPr>
          <p:nvPr/>
        </p:nvPicPr>
        <p:blipFill>
          <a:blip r:embed="rId4"/>
          <a:stretch>
            <a:fillRect/>
          </a:stretch>
        </p:blipFill>
        <p:spPr>
          <a:xfrm>
            <a:off x="256306" y="4160488"/>
            <a:ext cx="4172521" cy="489459"/>
          </a:xfrm>
          <a:prstGeom prst="rect">
            <a:avLst/>
          </a:prstGeom>
        </p:spPr>
      </p:pic>
      <p:pic>
        <p:nvPicPr>
          <p:cNvPr id="13" name="Picture 12"/>
          <p:cNvPicPr>
            <a:picLocks noChangeAspect="1"/>
          </p:cNvPicPr>
          <p:nvPr/>
        </p:nvPicPr>
        <p:blipFill>
          <a:blip r:embed="rId5"/>
          <a:stretch>
            <a:fillRect/>
          </a:stretch>
        </p:blipFill>
        <p:spPr>
          <a:xfrm>
            <a:off x="6869029" y="582488"/>
            <a:ext cx="2095500" cy="2066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6"/>
          <a:stretch>
            <a:fillRect/>
          </a:stretch>
        </p:blipFill>
        <p:spPr>
          <a:xfrm>
            <a:off x="6869029" y="2712231"/>
            <a:ext cx="2094201" cy="1964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7"/>
          <a:stretch>
            <a:fillRect/>
          </a:stretch>
        </p:blipFill>
        <p:spPr>
          <a:xfrm>
            <a:off x="107504" y="1061963"/>
            <a:ext cx="3240360" cy="2458516"/>
          </a:xfrm>
          <a:prstGeom prst="rect">
            <a:avLst/>
          </a:prstGeom>
        </p:spPr>
      </p:pic>
      <p:pic>
        <p:nvPicPr>
          <p:cNvPr id="16" name="Picture 15"/>
          <p:cNvPicPr>
            <a:picLocks noChangeAspect="1"/>
          </p:cNvPicPr>
          <p:nvPr/>
        </p:nvPicPr>
        <p:blipFill>
          <a:blip r:embed="rId8"/>
          <a:stretch>
            <a:fillRect/>
          </a:stretch>
        </p:blipFill>
        <p:spPr>
          <a:xfrm>
            <a:off x="3572026" y="1878633"/>
            <a:ext cx="2954406" cy="1641845"/>
          </a:xfrm>
          <a:prstGeom prst="rect">
            <a:avLst/>
          </a:prstGeom>
        </p:spPr>
      </p:pic>
      <p:pic>
        <p:nvPicPr>
          <p:cNvPr id="11" name="Picture 10"/>
          <p:cNvPicPr>
            <a:picLocks noChangeAspect="1"/>
          </p:cNvPicPr>
          <p:nvPr/>
        </p:nvPicPr>
        <p:blipFill>
          <a:blip r:embed="rId9"/>
          <a:stretch>
            <a:fillRect/>
          </a:stretch>
        </p:blipFill>
        <p:spPr>
          <a:xfrm>
            <a:off x="6887416" y="561254"/>
            <a:ext cx="2088382" cy="2084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10"/>
          <a:stretch>
            <a:fillRect/>
          </a:stretch>
        </p:blipFill>
        <p:spPr>
          <a:xfrm>
            <a:off x="6869029" y="2743882"/>
            <a:ext cx="2095500" cy="1932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980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Features</a:t>
            </a:r>
            <a:endParaRPr lang="nl-NL" sz="2400" dirty="0"/>
          </a:p>
        </p:txBody>
      </p:sp>
      <p:sp>
        <p:nvSpPr>
          <p:cNvPr id="10" name="Tijdelijke aanduiding voor inhoud 9"/>
          <p:cNvSpPr>
            <a:spLocks noGrp="1"/>
          </p:cNvSpPr>
          <p:nvPr>
            <p:ph idx="1"/>
          </p:nvPr>
        </p:nvSpPr>
        <p:spPr>
          <a:xfrm>
            <a:off x="522000" y="1147310"/>
            <a:ext cx="8100000" cy="3152632"/>
          </a:xfrm>
        </p:spPr>
        <p:txBody>
          <a:bodyPr/>
          <a:lstStyle/>
          <a:p>
            <a:pPr>
              <a:lnSpc>
                <a:spcPct val="100000"/>
              </a:lnSpc>
            </a:pPr>
            <a:r>
              <a:rPr lang="en-US" sz="1150" dirty="0" smtClean="0">
                <a:solidFill>
                  <a:schemeClr val="bg1">
                    <a:lumMod val="65000"/>
                  </a:schemeClr>
                </a:solidFill>
              </a:rPr>
              <a:t>Intensities</a:t>
            </a:r>
            <a:endParaRPr lang="en-US" sz="1150" dirty="0">
              <a:solidFill>
                <a:schemeClr val="bg1">
                  <a:lumMod val="65000"/>
                </a:schemeClr>
              </a:solidFill>
            </a:endParaRPr>
          </a:p>
          <a:p>
            <a:pPr lvl="1">
              <a:lnSpc>
                <a:spcPct val="100000"/>
              </a:lnSpc>
            </a:pPr>
            <a:r>
              <a:rPr lang="en-US" sz="1150" dirty="0" smtClean="0">
                <a:solidFill>
                  <a:schemeClr val="bg1">
                    <a:lumMod val="65000"/>
                  </a:schemeClr>
                </a:solidFill>
              </a:rPr>
              <a:t>FLAIR</a:t>
            </a:r>
            <a:endParaRPr lang="en-US" sz="1150" dirty="0">
              <a:solidFill>
                <a:schemeClr val="bg1">
                  <a:lumMod val="65000"/>
                </a:schemeClr>
              </a:solidFill>
            </a:endParaRPr>
          </a:p>
          <a:p>
            <a:pPr lvl="1">
              <a:lnSpc>
                <a:spcPct val="100000"/>
              </a:lnSpc>
            </a:pPr>
            <a:r>
              <a:rPr lang="en-US" sz="1150" dirty="0" smtClean="0">
                <a:solidFill>
                  <a:schemeClr val="bg1">
                    <a:lumMod val="65000"/>
                  </a:schemeClr>
                </a:solidFill>
              </a:rPr>
              <a:t>T1</a:t>
            </a:r>
          </a:p>
          <a:p>
            <a:pPr lvl="1">
              <a:lnSpc>
                <a:spcPct val="100000"/>
              </a:lnSpc>
            </a:pPr>
            <a:r>
              <a:rPr lang="en-US" sz="1150" dirty="0" smtClean="0">
                <a:solidFill>
                  <a:schemeClr val="bg1">
                    <a:lumMod val="65000"/>
                  </a:schemeClr>
                </a:solidFill>
              </a:rPr>
              <a:t>T2*</a:t>
            </a:r>
            <a:endParaRPr lang="en-US" sz="1150" dirty="0">
              <a:solidFill>
                <a:schemeClr val="bg1">
                  <a:lumMod val="65000"/>
                </a:schemeClr>
              </a:solidFill>
            </a:endParaRPr>
          </a:p>
          <a:p>
            <a:pPr>
              <a:lnSpc>
                <a:spcPct val="100000"/>
              </a:lnSpc>
            </a:pPr>
            <a:r>
              <a:rPr lang="en-US" sz="1150" dirty="0">
                <a:solidFill>
                  <a:schemeClr val="bg1">
                    <a:lumMod val="65000"/>
                  </a:schemeClr>
                </a:solidFill>
              </a:rPr>
              <a:t>Location</a:t>
            </a:r>
          </a:p>
          <a:p>
            <a:pPr lvl="1">
              <a:lnSpc>
                <a:spcPct val="100000"/>
              </a:lnSpc>
            </a:pPr>
            <a:r>
              <a:rPr lang="en-US" sz="1150" dirty="0">
                <a:solidFill>
                  <a:schemeClr val="bg1">
                    <a:lumMod val="65000"/>
                  </a:schemeClr>
                </a:solidFill>
              </a:rPr>
              <a:t>X, Y, </a:t>
            </a:r>
            <a:r>
              <a:rPr lang="en-US" sz="1150" dirty="0" smtClean="0">
                <a:solidFill>
                  <a:schemeClr val="bg1">
                    <a:lumMod val="65000"/>
                  </a:schemeClr>
                </a:solidFill>
              </a:rPr>
              <a:t>Z in the MNI space</a:t>
            </a:r>
            <a:endParaRPr lang="en-US" sz="1150" dirty="0">
              <a:solidFill>
                <a:schemeClr val="bg1">
                  <a:lumMod val="65000"/>
                </a:schemeClr>
              </a:solidFill>
            </a:endParaRPr>
          </a:p>
          <a:p>
            <a:pPr lvl="1">
              <a:lnSpc>
                <a:spcPct val="100000"/>
              </a:lnSpc>
            </a:pPr>
            <a:r>
              <a:rPr lang="en-US" sz="1150" dirty="0" smtClean="0">
                <a:solidFill>
                  <a:schemeClr val="bg1">
                    <a:lumMod val="65000"/>
                  </a:schemeClr>
                </a:solidFill>
              </a:rPr>
              <a:t>Distances from</a:t>
            </a:r>
            <a:endParaRPr lang="en-US" sz="1150" dirty="0">
              <a:solidFill>
                <a:schemeClr val="bg1">
                  <a:lumMod val="65000"/>
                </a:schemeClr>
              </a:solidFill>
            </a:endParaRPr>
          </a:p>
          <a:p>
            <a:pPr lvl="2">
              <a:lnSpc>
                <a:spcPct val="100000"/>
              </a:lnSpc>
            </a:pPr>
            <a:r>
              <a:rPr lang="en-US" sz="1150" dirty="0">
                <a:solidFill>
                  <a:schemeClr val="bg1">
                    <a:lumMod val="65000"/>
                  </a:schemeClr>
                </a:solidFill>
              </a:rPr>
              <a:t>Brain surface</a:t>
            </a:r>
          </a:p>
          <a:p>
            <a:pPr lvl="2">
              <a:lnSpc>
                <a:spcPct val="100000"/>
              </a:lnSpc>
            </a:pPr>
            <a:r>
              <a:rPr lang="en-US" sz="1150" dirty="0">
                <a:solidFill>
                  <a:schemeClr val="bg1">
                    <a:lumMod val="65000"/>
                  </a:schemeClr>
                </a:solidFill>
              </a:rPr>
              <a:t>Left &amp; right ventricles</a:t>
            </a:r>
          </a:p>
          <a:p>
            <a:pPr lvl="2">
              <a:lnSpc>
                <a:spcPct val="100000"/>
              </a:lnSpc>
            </a:pPr>
            <a:r>
              <a:rPr lang="en-US" sz="1150" dirty="0">
                <a:solidFill>
                  <a:schemeClr val="bg1">
                    <a:lumMod val="65000"/>
                  </a:schemeClr>
                </a:solidFill>
              </a:rPr>
              <a:t>Midsagittal </a:t>
            </a:r>
            <a:r>
              <a:rPr lang="en-US" sz="1150" dirty="0" smtClean="0">
                <a:solidFill>
                  <a:schemeClr val="bg1">
                    <a:lumMod val="65000"/>
                  </a:schemeClr>
                </a:solidFill>
              </a:rPr>
              <a:t>brain </a:t>
            </a:r>
            <a:r>
              <a:rPr lang="en-US" sz="1150" dirty="0">
                <a:solidFill>
                  <a:schemeClr val="bg1">
                    <a:lumMod val="65000"/>
                  </a:schemeClr>
                </a:solidFill>
              </a:rPr>
              <a:t>surface</a:t>
            </a:r>
          </a:p>
          <a:p>
            <a:pPr lvl="1">
              <a:lnSpc>
                <a:spcPct val="100000"/>
              </a:lnSpc>
            </a:pPr>
            <a:r>
              <a:rPr lang="en-US" sz="1150" dirty="0">
                <a:solidFill>
                  <a:schemeClr val="bg1">
                    <a:lumMod val="65000"/>
                  </a:schemeClr>
                </a:solidFill>
              </a:rPr>
              <a:t>Prior p</a:t>
            </a:r>
            <a:r>
              <a:rPr lang="en-US" sz="1150" dirty="0" smtClean="0">
                <a:solidFill>
                  <a:schemeClr val="bg1">
                    <a:lumMod val="65000"/>
                  </a:schemeClr>
                </a:solidFill>
              </a:rPr>
              <a:t>robability </a:t>
            </a:r>
            <a:r>
              <a:rPr lang="en-US" sz="1150" dirty="0">
                <a:solidFill>
                  <a:schemeClr val="bg1">
                    <a:lumMod val="65000"/>
                  </a:schemeClr>
                </a:solidFill>
              </a:rPr>
              <a:t>based on </a:t>
            </a:r>
            <a:r>
              <a:rPr lang="en-US" sz="1150" dirty="0" smtClean="0">
                <a:solidFill>
                  <a:schemeClr val="bg1">
                    <a:lumMod val="65000"/>
                  </a:schemeClr>
                </a:solidFill>
              </a:rPr>
              <a:t>location</a:t>
            </a:r>
          </a:p>
          <a:p>
            <a:pPr>
              <a:lnSpc>
                <a:spcPct val="100000"/>
              </a:lnSpc>
            </a:pPr>
            <a:r>
              <a:rPr lang="en-US" sz="1150" dirty="0" smtClean="0">
                <a:solidFill>
                  <a:schemeClr val="bg1">
                    <a:lumMod val="65000"/>
                  </a:schemeClr>
                </a:solidFill>
              </a:rPr>
              <a:t>Tissue probabilities</a:t>
            </a:r>
          </a:p>
          <a:p>
            <a:pPr lvl="1">
              <a:lnSpc>
                <a:spcPct val="100000"/>
              </a:lnSpc>
            </a:pPr>
            <a:r>
              <a:rPr lang="en-US" sz="1150" dirty="0" smtClean="0">
                <a:solidFill>
                  <a:schemeClr val="bg1">
                    <a:lumMod val="65000"/>
                  </a:schemeClr>
                </a:solidFill>
              </a:rPr>
              <a:t>WM probability</a:t>
            </a:r>
          </a:p>
          <a:p>
            <a:pPr lvl="1">
              <a:lnSpc>
                <a:spcPct val="100000"/>
              </a:lnSpc>
            </a:pPr>
            <a:r>
              <a:rPr lang="en-US" sz="1150" dirty="0" smtClean="0">
                <a:solidFill>
                  <a:schemeClr val="bg1">
                    <a:lumMod val="65000"/>
                  </a:schemeClr>
                </a:solidFill>
              </a:rPr>
              <a:t>GM probability</a:t>
            </a:r>
          </a:p>
          <a:p>
            <a:pPr lvl="1">
              <a:lnSpc>
                <a:spcPct val="100000"/>
              </a:lnSpc>
            </a:pPr>
            <a:r>
              <a:rPr lang="en-US" sz="1150" dirty="0" smtClean="0">
                <a:solidFill>
                  <a:schemeClr val="bg1">
                    <a:lumMod val="65000"/>
                  </a:schemeClr>
                </a:solidFill>
              </a:rPr>
              <a:t>CSF probability</a:t>
            </a:r>
            <a:endParaRPr lang="en-US" sz="1150" dirty="0">
              <a:solidFill>
                <a:schemeClr val="bg1">
                  <a:lumMod val="65000"/>
                </a:schemeClr>
              </a:solidFill>
            </a:endParaRPr>
          </a:p>
          <a:p>
            <a:pPr>
              <a:lnSpc>
                <a:spcPct val="100000"/>
              </a:lnSpc>
            </a:pPr>
            <a:r>
              <a:rPr lang="en-US" sz="1150" dirty="0" smtClean="0">
                <a:solidFill>
                  <a:schemeClr val="bg1">
                    <a:lumMod val="65000"/>
                  </a:schemeClr>
                </a:solidFill>
              </a:rPr>
              <a:t>Second order derivatives</a:t>
            </a:r>
            <a:endParaRPr lang="en-US" sz="1150" dirty="0">
              <a:solidFill>
                <a:schemeClr val="bg1">
                  <a:lumMod val="65000"/>
                </a:schemeClr>
              </a:solidFill>
            </a:endParaRPr>
          </a:p>
          <a:p>
            <a:pPr lvl="1">
              <a:lnSpc>
                <a:spcPct val="100000"/>
              </a:lnSpc>
            </a:pPr>
            <a:r>
              <a:rPr lang="en-US" sz="1150" dirty="0" err="1">
                <a:solidFill>
                  <a:schemeClr val="bg1">
                    <a:lumMod val="65000"/>
                  </a:schemeClr>
                </a:solidFill>
              </a:rPr>
              <a:t>Multiscale</a:t>
            </a:r>
            <a:r>
              <a:rPr lang="en-US" sz="1150" dirty="0">
                <a:solidFill>
                  <a:schemeClr val="bg1">
                    <a:lumMod val="65000"/>
                  </a:schemeClr>
                </a:solidFill>
              </a:rPr>
              <a:t> </a:t>
            </a:r>
            <a:r>
              <a:rPr lang="en-US" sz="1150" dirty="0" smtClean="0">
                <a:solidFill>
                  <a:schemeClr val="bg1">
                    <a:lumMod val="65000"/>
                  </a:schemeClr>
                </a:solidFill>
              </a:rPr>
              <a:t>Laplacian of </a:t>
            </a:r>
            <a:r>
              <a:rPr lang="en-US" sz="1150" dirty="0" err="1" smtClean="0">
                <a:solidFill>
                  <a:schemeClr val="bg1">
                    <a:lumMod val="65000"/>
                  </a:schemeClr>
                </a:solidFill>
              </a:rPr>
              <a:t>Guassian</a:t>
            </a:r>
            <a:endParaRPr lang="en-US" sz="1150" dirty="0">
              <a:solidFill>
                <a:schemeClr val="bg1">
                  <a:lumMod val="65000"/>
                </a:schemeClr>
              </a:solidFill>
            </a:endParaRPr>
          </a:p>
          <a:p>
            <a:pPr lvl="1">
              <a:lnSpc>
                <a:spcPct val="100000"/>
              </a:lnSpc>
            </a:pPr>
            <a:r>
              <a:rPr lang="en-US" sz="1150" dirty="0" err="1">
                <a:solidFill>
                  <a:schemeClr val="bg1">
                    <a:lumMod val="65000"/>
                  </a:schemeClr>
                </a:solidFill>
              </a:rPr>
              <a:t>Multiscale</a:t>
            </a:r>
            <a:r>
              <a:rPr lang="en-US" sz="1150" dirty="0">
                <a:solidFill>
                  <a:schemeClr val="bg1">
                    <a:lumMod val="65000"/>
                  </a:schemeClr>
                </a:solidFill>
              </a:rPr>
              <a:t> d</a:t>
            </a:r>
            <a:r>
              <a:rPr lang="en-US" sz="1150" dirty="0" smtClean="0">
                <a:solidFill>
                  <a:schemeClr val="bg1">
                    <a:lumMod val="65000"/>
                  </a:schemeClr>
                </a:solidFill>
              </a:rPr>
              <a:t>eterminant of Hessian matrix</a:t>
            </a:r>
          </a:p>
          <a:p>
            <a:pPr lvl="1">
              <a:lnSpc>
                <a:spcPct val="100000"/>
              </a:lnSpc>
            </a:pPr>
            <a:r>
              <a:rPr lang="en-US" sz="1150" dirty="0" smtClean="0">
                <a:solidFill>
                  <a:schemeClr val="bg1">
                    <a:lumMod val="65000"/>
                  </a:schemeClr>
                </a:solidFill>
              </a:rPr>
              <a:t>Vesselness</a:t>
            </a:r>
            <a:endParaRPr lang="en-US" sz="1150" dirty="0">
              <a:solidFill>
                <a:schemeClr val="bg1">
                  <a:lumMod val="65000"/>
                </a:schemeClr>
              </a:solidFill>
            </a:endParaRPr>
          </a:p>
          <a:p>
            <a:pPr>
              <a:lnSpc>
                <a:spcPct val="100000"/>
              </a:lnSpc>
            </a:pPr>
            <a:r>
              <a:rPr lang="en-US" sz="1150" dirty="0" err="1" smtClean="0">
                <a:solidFill>
                  <a:schemeClr val="bg1">
                    <a:lumMod val="65000"/>
                  </a:schemeClr>
                </a:solidFill>
              </a:rPr>
              <a:t>Multiscale</a:t>
            </a:r>
            <a:r>
              <a:rPr lang="en-US" sz="1150" dirty="0" smtClean="0">
                <a:solidFill>
                  <a:schemeClr val="bg1">
                    <a:lumMod val="65000"/>
                  </a:schemeClr>
                </a:solidFill>
              </a:rPr>
              <a:t> </a:t>
            </a:r>
            <a:r>
              <a:rPr lang="en-US" sz="1150" dirty="0">
                <a:solidFill>
                  <a:schemeClr val="bg1">
                    <a:lumMod val="65000"/>
                  </a:schemeClr>
                </a:solidFill>
              </a:rPr>
              <a:t>g</a:t>
            </a:r>
            <a:r>
              <a:rPr lang="en-US" sz="1150" dirty="0" smtClean="0">
                <a:solidFill>
                  <a:schemeClr val="bg1">
                    <a:lumMod val="65000"/>
                  </a:schemeClr>
                </a:solidFill>
              </a:rPr>
              <a:t>rayscale annular </a:t>
            </a:r>
            <a:r>
              <a:rPr lang="en-US" sz="1150" dirty="0">
                <a:solidFill>
                  <a:schemeClr val="bg1">
                    <a:lumMod val="65000"/>
                  </a:schemeClr>
                </a:solidFill>
              </a:rPr>
              <a:t>filter</a:t>
            </a:r>
          </a:p>
          <a:p>
            <a:pPr>
              <a:lnSpc>
                <a:spcPct val="100000"/>
              </a:lnSpc>
            </a:pPr>
            <a:endParaRPr lang="nl-NL" sz="1200" dirty="0"/>
          </a:p>
        </p:txBody>
      </p:sp>
      <p:pic>
        <p:nvPicPr>
          <p:cNvPr id="14" name="Picture 13" descr="tspac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816193"/>
            <a:ext cx="3885377" cy="3708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4"/>
          <a:stretch>
            <a:fillRect/>
          </a:stretch>
        </p:blipFill>
        <p:spPr>
          <a:xfrm flipV="1">
            <a:off x="6069811" y="1179476"/>
            <a:ext cx="2752725" cy="3257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5"/>
          <a:stretch>
            <a:fillRect/>
          </a:stretch>
        </p:blipFill>
        <p:spPr>
          <a:xfrm flipV="1">
            <a:off x="6144852" y="1179425"/>
            <a:ext cx="2656034" cy="3322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6"/>
          <a:stretch>
            <a:fillRect/>
          </a:stretch>
        </p:blipFill>
        <p:spPr>
          <a:xfrm flipV="1">
            <a:off x="6162762" y="1203596"/>
            <a:ext cx="2809875" cy="3267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7"/>
          <a:stretch>
            <a:fillRect/>
          </a:stretch>
        </p:blipFill>
        <p:spPr>
          <a:xfrm>
            <a:off x="6047602" y="1270931"/>
            <a:ext cx="2825811" cy="3251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8"/>
          <a:stretch>
            <a:fillRect/>
          </a:stretch>
        </p:blipFill>
        <p:spPr>
          <a:xfrm>
            <a:off x="6047081" y="1202093"/>
            <a:ext cx="2826855" cy="3252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p:cNvPicPr>
            <a:picLocks noChangeAspect="1"/>
          </p:cNvPicPr>
          <p:nvPr/>
        </p:nvPicPr>
        <p:blipFill>
          <a:blip r:embed="rId9"/>
          <a:stretch>
            <a:fillRect/>
          </a:stretch>
        </p:blipFill>
        <p:spPr>
          <a:xfrm>
            <a:off x="6095187" y="1194582"/>
            <a:ext cx="2846738" cy="3275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10"/>
          <a:stretch>
            <a:fillRect/>
          </a:stretch>
        </p:blipFill>
        <p:spPr>
          <a:xfrm>
            <a:off x="6145616" y="1207859"/>
            <a:ext cx="2805113" cy="3312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a:blip r:embed="rId11"/>
          <a:stretch>
            <a:fillRect/>
          </a:stretch>
        </p:blipFill>
        <p:spPr>
          <a:xfrm>
            <a:off x="6068188" y="1163325"/>
            <a:ext cx="2829053" cy="3304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p:cNvPicPr>
            <a:picLocks noChangeAspect="1"/>
          </p:cNvPicPr>
          <p:nvPr/>
        </p:nvPicPr>
        <p:blipFill>
          <a:blip r:embed="rId12"/>
          <a:stretch>
            <a:fillRect/>
          </a:stretch>
        </p:blipFill>
        <p:spPr>
          <a:xfrm>
            <a:off x="6112234" y="1183701"/>
            <a:ext cx="2871875" cy="327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p:cNvPicPr>
            <a:picLocks noChangeAspect="1"/>
          </p:cNvPicPr>
          <p:nvPr/>
        </p:nvPicPr>
        <p:blipFill>
          <a:blip r:embed="rId13"/>
          <a:stretch>
            <a:fillRect/>
          </a:stretch>
        </p:blipFill>
        <p:spPr>
          <a:xfrm>
            <a:off x="6135897" y="1207343"/>
            <a:ext cx="2767935" cy="3216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005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10">
                                            <p:txEl>
                                              <p:pRg st="0" end="0"/>
                                            </p:txEl>
                                          </p:spTgt>
                                        </p:tgtEl>
                                        <p:attrNameLst>
                                          <p:attrName>style.color</p:attrName>
                                        </p:attrNameLst>
                                      </p:cBhvr>
                                      <p:to>
                                        <a:srgbClr val="000000"/>
                                      </p:to>
                                    </p:animClr>
                                  </p:childTnLst>
                                </p:cTn>
                              </p:par>
                              <p:par>
                                <p:cTn id="7" presetID="3" presetClass="emph" presetSubtype="2" fill="hold" nodeType="withEffect">
                                  <p:stCondLst>
                                    <p:cond delay="0"/>
                                  </p:stCondLst>
                                  <p:childTnLst>
                                    <p:animClr clrSpc="rgb" dir="cw">
                                      <p:cBhvr override="childStyle">
                                        <p:cTn id="8" dur="10" fill="hold"/>
                                        <p:tgtEl>
                                          <p:spTgt spid="10">
                                            <p:txEl>
                                              <p:pRg st="1" end="1"/>
                                            </p:txEl>
                                          </p:spTgt>
                                        </p:tgtEl>
                                        <p:attrNameLst>
                                          <p:attrName>style.color</p:attrName>
                                        </p:attrNameLst>
                                      </p:cBhvr>
                                      <p:to>
                                        <a:srgbClr val="000000"/>
                                      </p:to>
                                    </p:animClr>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3" presetClass="emph" presetSubtype="2" fill="hold" nodeType="withEffect">
                                  <p:stCondLst>
                                    <p:cond delay="0"/>
                                  </p:stCondLst>
                                  <p:childTnLst>
                                    <p:animClr clrSpc="rgb" dir="cw">
                                      <p:cBhvr override="childStyle">
                                        <p:cTn id="16" dur="10" fill="hold"/>
                                        <p:tgtEl>
                                          <p:spTgt spid="10">
                                            <p:txEl>
                                              <p:pRg st="1" end="1"/>
                                            </p:txEl>
                                          </p:spTgt>
                                        </p:tgtEl>
                                        <p:attrNameLst>
                                          <p:attrName>style.color</p:attrName>
                                        </p:attrNameLst>
                                      </p:cBhvr>
                                      <p:to>
                                        <a:srgbClr val="A5A5A5"/>
                                      </p:to>
                                    </p:animClr>
                                  </p:childTnLst>
                                </p:cTn>
                              </p:par>
                              <p:par>
                                <p:cTn id="17" presetID="3" presetClass="emph" presetSubtype="2" fill="hold" nodeType="withEffect">
                                  <p:stCondLst>
                                    <p:cond delay="0"/>
                                  </p:stCondLst>
                                  <p:childTnLst>
                                    <p:animClr clrSpc="rgb" dir="cw">
                                      <p:cBhvr override="childStyle">
                                        <p:cTn id="18" dur="10" fill="hold"/>
                                        <p:tgtEl>
                                          <p:spTgt spid="10">
                                            <p:txEl>
                                              <p:pRg st="2" end="2"/>
                                            </p:txEl>
                                          </p:spTgt>
                                        </p:tgtEl>
                                        <p:attrNameLst>
                                          <p:attrName>style.color</p:attrName>
                                        </p:attrNameLst>
                                      </p:cBhvr>
                                      <p:to>
                                        <a:srgbClr val="000000"/>
                                      </p:to>
                                    </p:animClr>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3" presetClass="emph" presetSubtype="2" fill="hold" nodeType="withEffect">
                                  <p:stCondLst>
                                    <p:cond delay="0"/>
                                  </p:stCondLst>
                                  <p:childTnLst>
                                    <p:animClr clrSpc="rgb" dir="cw">
                                      <p:cBhvr override="childStyle">
                                        <p:cTn id="26" dur="10" fill="hold"/>
                                        <p:tgtEl>
                                          <p:spTgt spid="10">
                                            <p:txEl>
                                              <p:pRg st="2" end="2"/>
                                            </p:txEl>
                                          </p:spTgt>
                                        </p:tgtEl>
                                        <p:attrNameLst>
                                          <p:attrName>style.color</p:attrName>
                                        </p:attrNameLst>
                                      </p:cBhvr>
                                      <p:to>
                                        <a:srgbClr val="A5A5A5"/>
                                      </p:to>
                                    </p:animClr>
                                  </p:childTnLst>
                                </p:cTn>
                              </p:par>
                              <p:par>
                                <p:cTn id="27" presetID="3" presetClass="emph" presetSubtype="2" fill="hold" nodeType="withEffect">
                                  <p:stCondLst>
                                    <p:cond delay="0"/>
                                  </p:stCondLst>
                                  <p:childTnLst>
                                    <p:animClr clrSpc="rgb" dir="cw">
                                      <p:cBhvr override="childStyle">
                                        <p:cTn id="28" dur="10" fill="hold"/>
                                        <p:tgtEl>
                                          <p:spTgt spid="10">
                                            <p:txEl>
                                              <p:pRg st="3" end="3"/>
                                            </p:txEl>
                                          </p:spTgt>
                                        </p:tgtEl>
                                        <p:attrNameLst>
                                          <p:attrName>style.color</p:attrName>
                                        </p:attrNameLst>
                                      </p:cBhvr>
                                      <p:to>
                                        <a:srgbClr val="000000"/>
                                      </p:to>
                                    </p:animClr>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3" presetClass="emph" presetSubtype="2" fill="hold" nodeType="withEffect">
                                  <p:stCondLst>
                                    <p:cond delay="0"/>
                                  </p:stCondLst>
                                  <p:childTnLst>
                                    <p:animClr clrSpc="rgb" dir="cw">
                                      <p:cBhvr override="childStyle">
                                        <p:cTn id="36" dur="10" fill="hold"/>
                                        <p:tgtEl>
                                          <p:spTgt spid="10">
                                            <p:txEl>
                                              <p:pRg st="3" end="3"/>
                                            </p:txEl>
                                          </p:spTgt>
                                        </p:tgtEl>
                                        <p:attrNameLst>
                                          <p:attrName>style.color</p:attrName>
                                        </p:attrNameLst>
                                      </p:cBhvr>
                                      <p:to>
                                        <a:srgbClr val="A5A5A5"/>
                                      </p:to>
                                    </p:animClr>
                                  </p:childTnLst>
                                </p:cTn>
                              </p:par>
                              <p:par>
                                <p:cTn id="37" presetID="3" presetClass="emph" presetSubtype="2" fill="hold" nodeType="withEffect">
                                  <p:stCondLst>
                                    <p:cond delay="0"/>
                                  </p:stCondLst>
                                  <p:childTnLst>
                                    <p:animClr clrSpc="rgb" dir="cw">
                                      <p:cBhvr override="childStyle">
                                        <p:cTn id="38" dur="10" fill="hold"/>
                                        <p:tgtEl>
                                          <p:spTgt spid="10">
                                            <p:txEl>
                                              <p:pRg st="0" end="0"/>
                                            </p:txEl>
                                          </p:spTgt>
                                        </p:tgtEl>
                                        <p:attrNameLst>
                                          <p:attrName>style.color</p:attrName>
                                        </p:attrNameLst>
                                      </p:cBhvr>
                                      <p:to>
                                        <a:srgbClr val="A5A5A5"/>
                                      </p:to>
                                    </p:animClr>
                                  </p:childTnLst>
                                </p:cTn>
                              </p:par>
                              <p:par>
                                <p:cTn id="39" presetID="3" presetClass="emph" presetSubtype="2" fill="hold" nodeType="withEffect">
                                  <p:stCondLst>
                                    <p:cond delay="0"/>
                                  </p:stCondLst>
                                  <p:childTnLst>
                                    <p:animClr clrSpc="rgb" dir="cw">
                                      <p:cBhvr override="childStyle">
                                        <p:cTn id="40" dur="10" fill="hold"/>
                                        <p:tgtEl>
                                          <p:spTgt spid="10">
                                            <p:txEl>
                                              <p:pRg st="4" end="4"/>
                                            </p:txEl>
                                          </p:spTgt>
                                        </p:tgtEl>
                                        <p:attrNameLst>
                                          <p:attrName>style.color</p:attrName>
                                        </p:attrNameLst>
                                      </p:cBhvr>
                                      <p:to>
                                        <a:srgbClr val="000000"/>
                                      </p:to>
                                    </p:animClr>
                                  </p:childTnLst>
                                </p:cTn>
                              </p:par>
                              <p:par>
                                <p:cTn id="41" presetID="3" presetClass="emph" presetSubtype="2" fill="hold" nodeType="withEffect">
                                  <p:stCondLst>
                                    <p:cond delay="0"/>
                                  </p:stCondLst>
                                  <p:childTnLst>
                                    <p:animClr clrSpc="rgb" dir="cw">
                                      <p:cBhvr override="childStyle">
                                        <p:cTn id="42" dur="10" fill="hold"/>
                                        <p:tgtEl>
                                          <p:spTgt spid="10">
                                            <p:txEl>
                                              <p:pRg st="5" end="5"/>
                                            </p:txEl>
                                          </p:spTgt>
                                        </p:tgtEl>
                                        <p:attrNameLst>
                                          <p:attrName>style.color</p:attrName>
                                        </p:attrNameLst>
                                      </p:cBhvr>
                                      <p:to>
                                        <a:srgbClr val="000000"/>
                                      </p:to>
                                    </p:animClr>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3" presetClass="emph" presetSubtype="2" fill="hold" nodeType="withEffect">
                                  <p:stCondLst>
                                    <p:cond delay="0"/>
                                  </p:stCondLst>
                                  <p:childTnLst>
                                    <p:animClr clrSpc="rgb" dir="cw">
                                      <p:cBhvr override="childStyle">
                                        <p:cTn id="50" dur="10" fill="hold"/>
                                        <p:tgtEl>
                                          <p:spTgt spid="10">
                                            <p:txEl>
                                              <p:pRg st="5" end="5"/>
                                            </p:txEl>
                                          </p:spTgt>
                                        </p:tgtEl>
                                        <p:attrNameLst>
                                          <p:attrName>style.color</p:attrName>
                                        </p:attrNameLst>
                                      </p:cBhvr>
                                      <p:to>
                                        <a:srgbClr val="A5A5A5"/>
                                      </p:to>
                                    </p:animClr>
                                  </p:childTnLst>
                                </p:cTn>
                              </p:par>
                              <p:par>
                                <p:cTn id="51" presetID="3" presetClass="emph" presetSubtype="2" fill="hold" nodeType="withEffect">
                                  <p:stCondLst>
                                    <p:cond delay="0"/>
                                  </p:stCondLst>
                                  <p:childTnLst>
                                    <p:animClr clrSpc="rgb" dir="cw">
                                      <p:cBhvr override="childStyle">
                                        <p:cTn id="52" dur="10" fill="hold"/>
                                        <p:tgtEl>
                                          <p:spTgt spid="10">
                                            <p:txEl>
                                              <p:pRg st="6" end="6"/>
                                            </p:txEl>
                                          </p:spTgt>
                                        </p:tgtEl>
                                        <p:attrNameLst>
                                          <p:attrName>style.color</p:attrName>
                                        </p:attrNameLst>
                                      </p:cBhvr>
                                      <p:to>
                                        <a:srgbClr val="000000"/>
                                      </p:to>
                                    </p:animClr>
                                  </p:childTnLst>
                                </p:cTn>
                              </p:par>
                              <p:par>
                                <p:cTn id="53" presetID="3" presetClass="emph" presetSubtype="2" fill="hold" nodeType="withEffect">
                                  <p:stCondLst>
                                    <p:cond delay="0"/>
                                  </p:stCondLst>
                                  <p:childTnLst>
                                    <p:animClr clrSpc="rgb" dir="cw">
                                      <p:cBhvr override="childStyle">
                                        <p:cTn id="54" dur="10" fill="hold"/>
                                        <p:tgtEl>
                                          <p:spTgt spid="10">
                                            <p:txEl>
                                              <p:pRg st="7" end="7"/>
                                            </p:txEl>
                                          </p:spTgt>
                                        </p:tgtEl>
                                        <p:attrNameLst>
                                          <p:attrName>style.color</p:attrName>
                                        </p:attrNameLst>
                                      </p:cBhvr>
                                      <p:to>
                                        <a:srgbClr val="000000"/>
                                      </p:to>
                                    </p:animClr>
                                  </p:childTnLst>
                                </p:cTn>
                              </p:par>
                              <p:par>
                                <p:cTn id="55" presetID="1"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5"/>
                                        </p:tgtEl>
                                        <p:attrNameLst>
                                          <p:attrName>style.visibility</p:attrName>
                                        </p:attrNameLst>
                                      </p:cBhvr>
                                      <p:to>
                                        <p:strVal val="hidden"/>
                                      </p:to>
                                    </p:set>
                                  </p:childTnLst>
                                </p:cTn>
                              </p:par>
                              <p:par>
                                <p:cTn id="61" presetID="3" presetClass="emph" presetSubtype="2" fill="hold" nodeType="withEffect">
                                  <p:stCondLst>
                                    <p:cond delay="0"/>
                                  </p:stCondLst>
                                  <p:childTnLst>
                                    <p:animClr clrSpc="rgb" dir="cw">
                                      <p:cBhvr override="childStyle">
                                        <p:cTn id="62" dur="10" fill="hold"/>
                                        <p:tgtEl>
                                          <p:spTgt spid="10">
                                            <p:txEl>
                                              <p:pRg st="7" end="7"/>
                                            </p:txEl>
                                          </p:spTgt>
                                        </p:tgtEl>
                                        <p:attrNameLst>
                                          <p:attrName>style.color</p:attrName>
                                        </p:attrNameLst>
                                      </p:cBhvr>
                                      <p:to>
                                        <a:srgbClr val="A5A5A5"/>
                                      </p:to>
                                    </p:animClr>
                                  </p:childTnLst>
                                </p:cTn>
                              </p:par>
                              <p:par>
                                <p:cTn id="63" presetID="3" presetClass="emph" presetSubtype="2" fill="hold" nodeType="withEffect">
                                  <p:stCondLst>
                                    <p:cond delay="0"/>
                                  </p:stCondLst>
                                  <p:childTnLst>
                                    <p:animClr clrSpc="rgb" dir="cw">
                                      <p:cBhvr override="childStyle">
                                        <p:cTn id="64" dur="10" fill="hold"/>
                                        <p:tgtEl>
                                          <p:spTgt spid="10">
                                            <p:txEl>
                                              <p:pRg st="8" end="8"/>
                                            </p:txEl>
                                          </p:spTgt>
                                        </p:tgtEl>
                                        <p:attrNameLst>
                                          <p:attrName>style.color</p:attrName>
                                        </p:attrNameLst>
                                      </p:cBhvr>
                                      <p:to>
                                        <a:srgbClr val="000000"/>
                                      </p:to>
                                    </p:animClr>
                                  </p:childTnLst>
                                </p:cTn>
                              </p:par>
                              <p:par>
                                <p:cTn id="65" presetID="1"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3" presetClass="emph" presetSubtype="2" fill="hold" nodeType="withEffect">
                                  <p:stCondLst>
                                    <p:cond delay="0"/>
                                  </p:stCondLst>
                                  <p:childTnLst>
                                    <p:animClr clrSpc="rgb" dir="cw">
                                      <p:cBhvr override="childStyle">
                                        <p:cTn id="72" dur="10" fill="hold"/>
                                        <p:tgtEl>
                                          <p:spTgt spid="10">
                                            <p:txEl>
                                              <p:pRg st="8" end="8"/>
                                            </p:txEl>
                                          </p:spTgt>
                                        </p:tgtEl>
                                        <p:attrNameLst>
                                          <p:attrName>style.color</p:attrName>
                                        </p:attrNameLst>
                                      </p:cBhvr>
                                      <p:to>
                                        <a:srgbClr val="A5A5A5"/>
                                      </p:to>
                                    </p:animClr>
                                  </p:childTnLst>
                                </p:cTn>
                              </p:par>
                              <p:par>
                                <p:cTn id="73" presetID="3" presetClass="emph" presetSubtype="2" fill="hold" nodeType="withEffect">
                                  <p:stCondLst>
                                    <p:cond delay="0"/>
                                  </p:stCondLst>
                                  <p:childTnLst>
                                    <p:animClr clrSpc="rgb" dir="cw">
                                      <p:cBhvr override="childStyle">
                                        <p:cTn id="74" dur="10" fill="hold"/>
                                        <p:tgtEl>
                                          <p:spTgt spid="10">
                                            <p:txEl>
                                              <p:pRg st="9" end="9"/>
                                            </p:txEl>
                                          </p:spTgt>
                                        </p:tgtEl>
                                        <p:attrNameLst>
                                          <p:attrName>style.color</p:attrName>
                                        </p:attrNameLst>
                                      </p:cBhvr>
                                      <p:to>
                                        <a:srgbClr val="000000"/>
                                      </p:to>
                                    </p:animClr>
                                  </p:childTnLst>
                                </p:cTn>
                              </p:par>
                              <p:par>
                                <p:cTn id="75" presetID="1"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22"/>
                                        </p:tgtEl>
                                        <p:attrNameLst>
                                          <p:attrName>style.visibility</p:attrName>
                                        </p:attrNameLst>
                                      </p:cBhvr>
                                      <p:to>
                                        <p:strVal val="hidden"/>
                                      </p:to>
                                    </p:set>
                                  </p:childTnLst>
                                </p:cTn>
                              </p:par>
                              <p:par>
                                <p:cTn id="81" presetID="3" presetClass="emph" presetSubtype="2" fill="hold" nodeType="withEffect">
                                  <p:stCondLst>
                                    <p:cond delay="0"/>
                                  </p:stCondLst>
                                  <p:childTnLst>
                                    <p:animClr clrSpc="rgb" dir="cw">
                                      <p:cBhvr override="childStyle">
                                        <p:cTn id="82" dur="10" fill="hold"/>
                                        <p:tgtEl>
                                          <p:spTgt spid="10">
                                            <p:txEl>
                                              <p:pRg st="9" end="9"/>
                                            </p:txEl>
                                          </p:spTgt>
                                        </p:tgtEl>
                                        <p:attrNameLst>
                                          <p:attrName>style.color</p:attrName>
                                        </p:attrNameLst>
                                      </p:cBhvr>
                                      <p:to>
                                        <a:srgbClr val="A5A5A5"/>
                                      </p:to>
                                    </p:animClr>
                                  </p:childTnLst>
                                </p:cTn>
                              </p:par>
                              <p:par>
                                <p:cTn id="83" presetID="3" presetClass="emph" presetSubtype="2" fill="hold" nodeType="withEffect">
                                  <p:stCondLst>
                                    <p:cond delay="0"/>
                                  </p:stCondLst>
                                  <p:childTnLst>
                                    <p:animClr clrSpc="rgb" dir="cw">
                                      <p:cBhvr override="childStyle">
                                        <p:cTn id="84" dur="10" fill="hold"/>
                                        <p:tgtEl>
                                          <p:spTgt spid="10">
                                            <p:txEl>
                                              <p:pRg st="6" end="6"/>
                                            </p:txEl>
                                          </p:spTgt>
                                        </p:tgtEl>
                                        <p:attrNameLst>
                                          <p:attrName>style.color</p:attrName>
                                        </p:attrNameLst>
                                      </p:cBhvr>
                                      <p:to>
                                        <a:srgbClr val="A5A5A5"/>
                                      </p:to>
                                    </p:animClr>
                                  </p:childTnLst>
                                </p:cTn>
                              </p:par>
                              <p:par>
                                <p:cTn id="85" presetID="3" presetClass="emph" presetSubtype="2" fill="hold" nodeType="withEffect">
                                  <p:stCondLst>
                                    <p:cond delay="0"/>
                                  </p:stCondLst>
                                  <p:childTnLst>
                                    <p:animClr clrSpc="rgb" dir="cw">
                                      <p:cBhvr override="childStyle">
                                        <p:cTn id="86" dur="10" fill="hold"/>
                                        <p:tgtEl>
                                          <p:spTgt spid="10">
                                            <p:txEl>
                                              <p:pRg st="10" end="10"/>
                                            </p:txEl>
                                          </p:spTgt>
                                        </p:tgtEl>
                                        <p:attrNameLst>
                                          <p:attrName>style.color</p:attrName>
                                        </p:attrNameLst>
                                      </p:cBhvr>
                                      <p:to>
                                        <a:srgbClr val="000000"/>
                                      </p:to>
                                    </p:animClr>
                                  </p:childTnLst>
                                </p:cTn>
                              </p:par>
                              <p:par>
                                <p:cTn id="87" presetID="1" presetClass="entr" presetSubtype="0"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26"/>
                                        </p:tgtEl>
                                        <p:attrNameLst>
                                          <p:attrName>style.visibility</p:attrName>
                                        </p:attrNameLst>
                                      </p:cBhvr>
                                      <p:to>
                                        <p:strVal val="hidden"/>
                                      </p:to>
                                    </p:set>
                                  </p:childTnLst>
                                </p:cTn>
                              </p:par>
                              <p:par>
                                <p:cTn id="93" presetID="3" presetClass="emph" presetSubtype="2" fill="hold" nodeType="withEffect">
                                  <p:stCondLst>
                                    <p:cond delay="0"/>
                                  </p:stCondLst>
                                  <p:childTnLst>
                                    <p:animClr clrSpc="rgb" dir="cw">
                                      <p:cBhvr override="childStyle">
                                        <p:cTn id="94" dur="10" fill="hold"/>
                                        <p:tgtEl>
                                          <p:spTgt spid="10">
                                            <p:txEl>
                                              <p:pRg st="10" end="10"/>
                                            </p:txEl>
                                          </p:spTgt>
                                        </p:tgtEl>
                                        <p:attrNameLst>
                                          <p:attrName>style.color</p:attrName>
                                        </p:attrNameLst>
                                      </p:cBhvr>
                                      <p:to>
                                        <a:srgbClr val="A5A5A5"/>
                                      </p:to>
                                    </p:animClr>
                                  </p:childTnLst>
                                </p:cTn>
                              </p:par>
                              <p:par>
                                <p:cTn id="95" presetID="3" presetClass="emph" presetSubtype="2" fill="hold" nodeType="withEffect">
                                  <p:stCondLst>
                                    <p:cond delay="0"/>
                                  </p:stCondLst>
                                  <p:childTnLst>
                                    <p:animClr clrSpc="rgb" dir="cw">
                                      <p:cBhvr override="childStyle">
                                        <p:cTn id="96" dur="10" fill="hold"/>
                                        <p:tgtEl>
                                          <p:spTgt spid="10">
                                            <p:txEl>
                                              <p:pRg st="4" end="4"/>
                                            </p:txEl>
                                          </p:spTgt>
                                        </p:tgtEl>
                                        <p:attrNameLst>
                                          <p:attrName>style.color</p:attrName>
                                        </p:attrNameLst>
                                      </p:cBhvr>
                                      <p:to>
                                        <a:srgbClr val="A5A5A5"/>
                                      </p:to>
                                    </p:animClr>
                                  </p:childTnLst>
                                </p:cTn>
                              </p:par>
                              <p:par>
                                <p:cTn id="97" presetID="3" presetClass="emph" presetSubtype="2" fill="hold" nodeType="withEffect">
                                  <p:stCondLst>
                                    <p:cond delay="0"/>
                                  </p:stCondLst>
                                  <p:childTnLst>
                                    <p:animClr clrSpc="rgb" dir="cw">
                                      <p:cBhvr override="childStyle">
                                        <p:cTn id="98" dur="10" fill="hold"/>
                                        <p:tgtEl>
                                          <p:spTgt spid="10">
                                            <p:txEl>
                                              <p:pRg st="11" end="11"/>
                                            </p:txEl>
                                          </p:spTgt>
                                        </p:tgtEl>
                                        <p:attrNameLst>
                                          <p:attrName>style.color</p:attrName>
                                        </p:attrNameLst>
                                      </p:cBhvr>
                                      <p:to>
                                        <a:srgbClr val="000000"/>
                                      </p:to>
                                    </p:animClr>
                                  </p:childTnLst>
                                </p:cTn>
                              </p:par>
                              <p:par>
                                <p:cTn id="99" presetID="3" presetClass="emph" presetSubtype="2" fill="hold" nodeType="withEffect">
                                  <p:stCondLst>
                                    <p:cond delay="0"/>
                                  </p:stCondLst>
                                  <p:childTnLst>
                                    <p:animClr clrSpc="rgb" dir="cw">
                                      <p:cBhvr override="childStyle">
                                        <p:cTn id="100" dur="10" fill="hold"/>
                                        <p:tgtEl>
                                          <p:spTgt spid="10">
                                            <p:txEl>
                                              <p:pRg st="12" end="12"/>
                                            </p:txEl>
                                          </p:spTgt>
                                        </p:tgtEl>
                                        <p:attrNameLst>
                                          <p:attrName>style.color</p:attrName>
                                        </p:attrNameLst>
                                      </p:cBhvr>
                                      <p:to>
                                        <a:srgbClr val="000000"/>
                                      </p:to>
                                    </p:animClr>
                                  </p:childTnLst>
                                </p:cTn>
                              </p:par>
                              <p:par>
                                <p:cTn id="101" presetID="3" presetClass="emph" presetSubtype="2" fill="hold" nodeType="withEffect">
                                  <p:stCondLst>
                                    <p:cond delay="0"/>
                                  </p:stCondLst>
                                  <p:childTnLst>
                                    <p:animClr clrSpc="rgb" dir="cw">
                                      <p:cBhvr override="childStyle">
                                        <p:cTn id="102" dur="10" fill="hold"/>
                                        <p:tgtEl>
                                          <p:spTgt spid="10">
                                            <p:txEl>
                                              <p:pRg st="13" end="13"/>
                                            </p:txEl>
                                          </p:spTgt>
                                        </p:tgtEl>
                                        <p:attrNameLst>
                                          <p:attrName>style.color</p:attrName>
                                        </p:attrNameLst>
                                      </p:cBhvr>
                                      <p:to>
                                        <a:srgbClr val="000000"/>
                                      </p:to>
                                    </p:animClr>
                                  </p:childTnLst>
                                </p:cTn>
                              </p:par>
                              <p:par>
                                <p:cTn id="103" presetID="3" presetClass="emph" presetSubtype="2" fill="hold" nodeType="withEffect">
                                  <p:stCondLst>
                                    <p:cond delay="0"/>
                                  </p:stCondLst>
                                  <p:childTnLst>
                                    <p:animClr clrSpc="rgb" dir="cw">
                                      <p:cBhvr override="childStyle">
                                        <p:cTn id="104" dur="10" fill="hold"/>
                                        <p:tgtEl>
                                          <p:spTgt spid="10">
                                            <p:txEl>
                                              <p:pRg st="14" end="14"/>
                                            </p:txEl>
                                          </p:spTgt>
                                        </p:tgtEl>
                                        <p:attrNameLst>
                                          <p:attrName>style.color</p:attrName>
                                        </p:attrNameLst>
                                      </p:cBhvr>
                                      <p:to>
                                        <a:srgbClr val="000000"/>
                                      </p:to>
                                    </p:animClr>
                                  </p:childTnLst>
                                </p:cTn>
                              </p:par>
                              <p:par>
                                <p:cTn id="105" presetID="1" presetClass="entr" presetSubtype="0" fill="hold" nodeType="withEffect">
                                  <p:stCondLst>
                                    <p:cond delay="0"/>
                                  </p:stCondLst>
                                  <p:childTnLst>
                                    <p:set>
                                      <p:cBhvr>
                                        <p:cTn id="106" dur="1" fill="hold">
                                          <p:stCondLst>
                                            <p:cond delay="0"/>
                                          </p:stCondLst>
                                        </p:cTn>
                                        <p:tgtEl>
                                          <p:spTgt spid="2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25"/>
                                        </p:tgtEl>
                                        <p:attrNameLst>
                                          <p:attrName>style.visibility</p:attrName>
                                        </p:attrNameLst>
                                      </p:cBhvr>
                                      <p:to>
                                        <p:strVal val="hidden"/>
                                      </p:to>
                                    </p:set>
                                  </p:childTnLst>
                                </p:cTn>
                              </p:par>
                              <p:par>
                                <p:cTn id="111" presetID="3" presetClass="emph" presetSubtype="2" fill="hold" nodeType="withEffect">
                                  <p:stCondLst>
                                    <p:cond delay="0"/>
                                  </p:stCondLst>
                                  <p:childTnLst>
                                    <p:animClr clrSpc="rgb" dir="cw">
                                      <p:cBhvr override="childStyle">
                                        <p:cTn id="112" dur="10" fill="hold"/>
                                        <p:tgtEl>
                                          <p:spTgt spid="10">
                                            <p:txEl>
                                              <p:pRg st="11" end="11"/>
                                            </p:txEl>
                                          </p:spTgt>
                                        </p:tgtEl>
                                        <p:attrNameLst>
                                          <p:attrName>style.color</p:attrName>
                                        </p:attrNameLst>
                                      </p:cBhvr>
                                      <p:to>
                                        <a:srgbClr val="A5A5A5"/>
                                      </p:to>
                                    </p:animClr>
                                  </p:childTnLst>
                                </p:cTn>
                              </p:par>
                              <p:par>
                                <p:cTn id="113" presetID="3" presetClass="emph" presetSubtype="2" fill="hold" nodeType="withEffect">
                                  <p:stCondLst>
                                    <p:cond delay="0"/>
                                  </p:stCondLst>
                                  <p:childTnLst>
                                    <p:animClr clrSpc="rgb" dir="cw">
                                      <p:cBhvr override="childStyle">
                                        <p:cTn id="114" dur="10" fill="hold"/>
                                        <p:tgtEl>
                                          <p:spTgt spid="10">
                                            <p:txEl>
                                              <p:pRg st="12" end="12"/>
                                            </p:txEl>
                                          </p:spTgt>
                                        </p:tgtEl>
                                        <p:attrNameLst>
                                          <p:attrName>style.color</p:attrName>
                                        </p:attrNameLst>
                                      </p:cBhvr>
                                      <p:to>
                                        <a:srgbClr val="A5A5A5"/>
                                      </p:to>
                                    </p:animClr>
                                  </p:childTnLst>
                                </p:cTn>
                              </p:par>
                              <p:par>
                                <p:cTn id="115" presetID="3" presetClass="emph" presetSubtype="2" fill="hold" nodeType="withEffect">
                                  <p:stCondLst>
                                    <p:cond delay="0"/>
                                  </p:stCondLst>
                                  <p:childTnLst>
                                    <p:animClr clrSpc="rgb" dir="cw">
                                      <p:cBhvr override="childStyle">
                                        <p:cTn id="116" dur="10" fill="hold"/>
                                        <p:tgtEl>
                                          <p:spTgt spid="10">
                                            <p:txEl>
                                              <p:pRg st="13" end="13"/>
                                            </p:txEl>
                                          </p:spTgt>
                                        </p:tgtEl>
                                        <p:attrNameLst>
                                          <p:attrName>style.color</p:attrName>
                                        </p:attrNameLst>
                                      </p:cBhvr>
                                      <p:to>
                                        <a:srgbClr val="A5A5A5"/>
                                      </p:to>
                                    </p:animClr>
                                  </p:childTnLst>
                                </p:cTn>
                              </p:par>
                              <p:par>
                                <p:cTn id="117" presetID="3" presetClass="emph" presetSubtype="2" fill="hold" nodeType="withEffect">
                                  <p:stCondLst>
                                    <p:cond delay="0"/>
                                  </p:stCondLst>
                                  <p:childTnLst>
                                    <p:animClr clrSpc="rgb" dir="cw">
                                      <p:cBhvr override="childStyle">
                                        <p:cTn id="118" dur="10" fill="hold"/>
                                        <p:tgtEl>
                                          <p:spTgt spid="10">
                                            <p:txEl>
                                              <p:pRg st="14" end="14"/>
                                            </p:txEl>
                                          </p:spTgt>
                                        </p:tgtEl>
                                        <p:attrNameLst>
                                          <p:attrName>style.color</p:attrName>
                                        </p:attrNameLst>
                                      </p:cBhvr>
                                      <p:to>
                                        <a:srgbClr val="A5A5A5"/>
                                      </p:to>
                                    </p:animClr>
                                  </p:childTnLst>
                                </p:cTn>
                              </p:par>
                              <p:par>
                                <p:cTn id="119" presetID="3" presetClass="emph" presetSubtype="2" fill="hold" nodeType="withEffect">
                                  <p:stCondLst>
                                    <p:cond delay="0"/>
                                  </p:stCondLst>
                                  <p:childTnLst>
                                    <p:animClr clrSpc="rgb" dir="cw">
                                      <p:cBhvr override="childStyle">
                                        <p:cTn id="120" dur="10" fill="hold"/>
                                        <p:tgtEl>
                                          <p:spTgt spid="10">
                                            <p:txEl>
                                              <p:pRg st="15" end="15"/>
                                            </p:txEl>
                                          </p:spTgt>
                                        </p:tgtEl>
                                        <p:attrNameLst>
                                          <p:attrName>style.color</p:attrName>
                                        </p:attrNameLst>
                                      </p:cBhvr>
                                      <p:to>
                                        <a:srgbClr val="000000"/>
                                      </p:to>
                                    </p:animClr>
                                  </p:childTnLst>
                                </p:cTn>
                              </p:par>
                              <p:par>
                                <p:cTn id="121" presetID="3" presetClass="emph" presetSubtype="2" fill="hold" nodeType="withEffect">
                                  <p:stCondLst>
                                    <p:cond delay="0"/>
                                  </p:stCondLst>
                                  <p:childTnLst>
                                    <p:animClr clrSpc="rgb" dir="cw">
                                      <p:cBhvr override="childStyle">
                                        <p:cTn id="122" dur="10" fill="hold"/>
                                        <p:tgtEl>
                                          <p:spTgt spid="10">
                                            <p:txEl>
                                              <p:pRg st="16" end="16"/>
                                            </p:txEl>
                                          </p:spTgt>
                                        </p:tgtEl>
                                        <p:attrNameLst>
                                          <p:attrName>style.color</p:attrName>
                                        </p:attrNameLst>
                                      </p:cBhvr>
                                      <p:to>
                                        <a:srgbClr val="000000"/>
                                      </p:to>
                                    </p:animClr>
                                  </p:childTnLst>
                                </p:cTn>
                              </p:par>
                              <p:par>
                                <p:cTn id="123" presetID="3" presetClass="emph" presetSubtype="2" fill="hold" nodeType="withEffect">
                                  <p:stCondLst>
                                    <p:cond delay="0"/>
                                  </p:stCondLst>
                                  <p:childTnLst>
                                    <p:animClr clrSpc="rgb" dir="cw">
                                      <p:cBhvr override="childStyle">
                                        <p:cTn id="124" dur="10" fill="hold"/>
                                        <p:tgtEl>
                                          <p:spTgt spid="10">
                                            <p:txEl>
                                              <p:pRg st="17" end="17"/>
                                            </p:txEl>
                                          </p:spTgt>
                                        </p:tgtEl>
                                        <p:attrNameLst>
                                          <p:attrName>style.color</p:attrName>
                                        </p:attrNameLst>
                                      </p:cBhvr>
                                      <p:to>
                                        <a:srgbClr val="000000"/>
                                      </p:to>
                                    </p:animClr>
                                  </p:childTnLst>
                                </p:cTn>
                              </p:par>
                              <p:par>
                                <p:cTn id="125" presetID="3" presetClass="emph" presetSubtype="2" fill="hold" nodeType="withEffect">
                                  <p:stCondLst>
                                    <p:cond delay="0"/>
                                  </p:stCondLst>
                                  <p:childTnLst>
                                    <p:animClr clrSpc="rgb" dir="cw">
                                      <p:cBhvr override="childStyle">
                                        <p:cTn id="126" dur="10" fill="hold"/>
                                        <p:tgtEl>
                                          <p:spTgt spid="10">
                                            <p:txEl>
                                              <p:pRg st="18" end="18"/>
                                            </p:txEl>
                                          </p:spTgt>
                                        </p:tgtEl>
                                        <p:attrNameLst>
                                          <p:attrName>style.color</p:attrName>
                                        </p:attrNameLst>
                                      </p:cBhvr>
                                      <p:to>
                                        <a:srgbClr val="000000"/>
                                      </p:to>
                                    </p:animClr>
                                  </p:childTnLst>
                                </p:cTn>
                              </p:par>
                              <p:par>
                                <p:cTn id="127" presetID="1" presetClass="entr" presetSubtype="0" fill="hold" nodeType="withEffect">
                                  <p:stCondLst>
                                    <p:cond delay="0"/>
                                  </p:stCondLst>
                                  <p:childTnLst>
                                    <p:set>
                                      <p:cBhvr>
                                        <p:cTn id="128" dur="1" fill="hold">
                                          <p:stCondLst>
                                            <p:cond delay="0"/>
                                          </p:stCondLst>
                                        </p:cTn>
                                        <p:tgtEl>
                                          <p:spTgt spid="2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24"/>
                                        </p:tgtEl>
                                        <p:attrNameLst>
                                          <p:attrName>style.visibility</p:attrName>
                                        </p:attrNameLst>
                                      </p:cBhvr>
                                      <p:to>
                                        <p:strVal val="hidden"/>
                                      </p:to>
                                    </p:set>
                                  </p:childTnLst>
                                </p:cTn>
                              </p:par>
                              <p:par>
                                <p:cTn id="133" presetID="3" presetClass="emph" presetSubtype="2" fill="hold" nodeType="withEffect">
                                  <p:stCondLst>
                                    <p:cond delay="0"/>
                                  </p:stCondLst>
                                  <p:childTnLst>
                                    <p:animClr clrSpc="rgb" dir="cw">
                                      <p:cBhvr override="childStyle">
                                        <p:cTn id="134" dur="10" fill="hold"/>
                                        <p:tgtEl>
                                          <p:spTgt spid="10">
                                            <p:txEl>
                                              <p:pRg st="15" end="15"/>
                                            </p:txEl>
                                          </p:spTgt>
                                        </p:tgtEl>
                                        <p:attrNameLst>
                                          <p:attrName>style.color</p:attrName>
                                        </p:attrNameLst>
                                      </p:cBhvr>
                                      <p:to>
                                        <a:srgbClr val="A5A5A5"/>
                                      </p:to>
                                    </p:animClr>
                                  </p:childTnLst>
                                </p:cTn>
                              </p:par>
                              <p:par>
                                <p:cTn id="135" presetID="3" presetClass="emph" presetSubtype="2" fill="hold" nodeType="withEffect">
                                  <p:stCondLst>
                                    <p:cond delay="0"/>
                                  </p:stCondLst>
                                  <p:childTnLst>
                                    <p:animClr clrSpc="rgb" dir="cw">
                                      <p:cBhvr override="childStyle">
                                        <p:cTn id="136" dur="10" fill="hold"/>
                                        <p:tgtEl>
                                          <p:spTgt spid="10">
                                            <p:txEl>
                                              <p:pRg st="16" end="16"/>
                                            </p:txEl>
                                          </p:spTgt>
                                        </p:tgtEl>
                                        <p:attrNameLst>
                                          <p:attrName>style.color</p:attrName>
                                        </p:attrNameLst>
                                      </p:cBhvr>
                                      <p:to>
                                        <a:srgbClr val="A5A5A5"/>
                                      </p:to>
                                    </p:animClr>
                                  </p:childTnLst>
                                </p:cTn>
                              </p:par>
                              <p:par>
                                <p:cTn id="137" presetID="3" presetClass="emph" presetSubtype="2" fill="hold" nodeType="withEffect">
                                  <p:stCondLst>
                                    <p:cond delay="0"/>
                                  </p:stCondLst>
                                  <p:childTnLst>
                                    <p:animClr clrSpc="rgb" dir="cw">
                                      <p:cBhvr override="childStyle">
                                        <p:cTn id="138" dur="10" fill="hold"/>
                                        <p:tgtEl>
                                          <p:spTgt spid="10">
                                            <p:txEl>
                                              <p:pRg st="17" end="17"/>
                                            </p:txEl>
                                          </p:spTgt>
                                        </p:tgtEl>
                                        <p:attrNameLst>
                                          <p:attrName>style.color</p:attrName>
                                        </p:attrNameLst>
                                      </p:cBhvr>
                                      <p:to>
                                        <a:srgbClr val="A5A5A5"/>
                                      </p:to>
                                    </p:animClr>
                                  </p:childTnLst>
                                </p:cTn>
                              </p:par>
                              <p:par>
                                <p:cTn id="139" presetID="3" presetClass="emph" presetSubtype="2" fill="hold" nodeType="withEffect">
                                  <p:stCondLst>
                                    <p:cond delay="0"/>
                                  </p:stCondLst>
                                  <p:childTnLst>
                                    <p:animClr clrSpc="rgb" dir="cw">
                                      <p:cBhvr override="childStyle">
                                        <p:cTn id="140" dur="10" fill="hold"/>
                                        <p:tgtEl>
                                          <p:spTgt spid="10">
                                            <p:txEl>
                                              <p:pRg st="18" end="18"/>
                                            </p:txEl>
                                          </p:spTgt>
                                        </p:tgtEl>
                                        <p:attrNameLst>
                                          <p:attrName>style.color</p:attrName>
                                        </p:attrNameLst>
                                      </p:cBhvr>
                                      <p:to>
                                        <a:srgbClr val="A5A5A5"/>
                                      </p:to>
                                    </p:animClr>
                                  </p:childTnLst>
                                </p:cTn>
                              </p:par>
                              <p:par>
                                <p:cTn id="141" presetID="3" presetClass="emph" presetSubtype="2" fill="hold" nodeType="withEffect">
                                  <p:stCondLst>
                                    <p:cond delay="0"/>
                                  </p:stCondLst>
                                  <p:childTnLst>
                                    <p:animClr clrSpc="rgb" dir="cw">
                                      <p:cBhvr override="childStyle">
                                        <p:cTn id="142" dur="10" fill="hold"/>
                                        <p:tgtEl>
                                          <p:spTgt spid="10">
                                            <p:txEl>
                                              <p:pRg st="19" end="19"/>
                                            </p:txEl>
                                          </p:spTgt>
                                        </p:tgtEl>
                                        <p:attrNameLst>
                                          <p:attrName>style.color</p:attrName>
                                        </p:attrNameLst>
                                      </p:cBhvr>
                                      <p:to>
                                        <a:srgbClr val="000000"/>
                                      </p:to>
                                    </p:animClr>
                                  </p:childTnLst>
                                </p:cTn>
                              </p:par>
                              <p:par>
                                <p:cTn id="143" presetID="1" presetClass="entr" presetSubtype="0" fill="hold" nodeType="withEffect">
                                  <p:stCondLst>
                                    <p:cond delay="0"/>
                                  </p:stCondLst>
                                  <p:childTnLst>
                                    <p:set>
                                      <p:cBhvr>
                                        <p:cTn id="1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rot="10800000">
            <a:off x="3152839" y="853394"/>
            <a:ext cx="2840862" cy="3322845"/>
          </a:xfrm>
          <a:prstGeom prst="rect">
            <a:avLst/>
          </a:prstGeom>
        </p:spPr>
      </p:pic>
      <p:pic>
        <p:nvPicPr>
          <p:cNvPr id="19" name="Picture 18"/>
          <p:cNvPicPr>
            <a:picLocks noChangeAspect="1"/>
          </p:cNvPicPr>
          <p:nvPr/>
        </p:nvPicPr>
        <p:blipFill>
          <a:blip r:embed="rId4"/>
          <a:stretch>
            <a:fillRect/>
          </a:stretch>
        </p:blipFill>
        <p:spPr>
          <a:xfrm rot="10800000">
            <a:off x="3242656" y="943824"/>
            <a:ext cx="2682230" cy="3222582"/>
          </a:xfrm>
          <a:prstGeom prst="rect">
            <a:avLst/>
          </a:prstGeom>
        </p:spPr>
      </p:pic>
      <p:sp>
        <p:nvSpPr>
          <p:cNvPr id="9" name="Titel 8"/>
          <p:cNvSpPr>
            <a:spLocks noGrp="1"/>
          </p:cNvSpPr>
          <p:nvPr>
            <p:ph type="title"/>
          </p:nvPr>
        </p:nvSpPr>
        <p:spPr>
          <a:xfrm>
            <a:off x="522000" y="555526"/>
            <a:ext cx="8100000" cy="533400"/>
          </a:xfrm>
        </p:spPr>
        <p:txBody>
          <a:bodyPr/>
          <a:lstStyle/>
          <a:p>
            <a:r>
              <a:rPr lang="en-US" sz="2400" dirty="0" smtClean="0"/>
              <a:t>Annular Filter</a:t>
            </a:r>
            <a:endParaRPr lang="nl-NL" sz="2400" dirty="0"/>
          </a:p>
        </p:txBody>
      </p:sp>
      <p:pic>
        <p:nvPicPr>
          <p:cNvPr id="2" name="Content Placeholder 1"/>
          <p:cNvPicPr>
            <a:picLocks noGrp="1" noChangeAspect="1"/>
          </p:cNvPicPr>
          <p:nvPr>
            <p:ph idx="1"/>
          </p:nvPr>
        </p:nvPicPr>
        <p:blipFill>
          <a:blip r:embed="rId5"/>
          <a:stretch>
            <a:fillRect/>
          </a:stretch>
        </p:blipFill>
        <p:spPr>
          <a:xfrm rot="10800000">
            <a:off x="477248" y="1181455"/>
            <a:ext cx="2624166" cy="3152775"/>
          </a:xfrm>
          <a:prstGeom prst="rect">
            <a:avLst/>
          </a:prstGeom>
        </p:spPr>
      </p:pic>
      <p:sp>
        <p:nvSpPr>
          <p:cNvPr id="3" name="Oval 2"/>
          <p:cNvSpPr/>
          <p:nvPr/>
        </p:nvSpPr>
        <p:spPr>
          <a:xfrm>
            <a:off x="550561" y="1419622"/>
            <a:ext cx="133007"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p:cNvSpPr/>
          <p:nvPr/>
        </p:nvSpPr>
        <p:spPr>
          <a:xfrm>
            <a:off x="1043608" y="3452785"/>
            <a:ext cx="144016"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p:cNvPicPr>
            <a:picLocks noChangeAspect="1"/>
          </p:cNvPicPr>
          <p:nvPr/>
        </p:nvPicPr>
        <p:blipFill>
          <a:blip r:embed="rId6"/>
          <a:stretch>
            <a:fillRect/>
          </a:stretch>
        </p:blipFill>
        <p:spPr>
          <a:xfrm rot="10800000">
            <a:off x="3517684" y="853395"/>
            <a:ext cx="2105795" cy="2685331"/>
          </a:xfrm>
          <a:prstGeom prst="rect">
            <a:avLst/>
          </a:prstGeom>
        </p:spPr>
      </p:pic>
      <p:sp>
        <p:nvSpPr>
          <p:cNvPr id="11" name="Oval 10"/>
          <p:cNvSpPr/>
          <p:nvPr/>
        </p:nvSpPr>
        <p:spPr>
          <a:xfrm>
            <a:off x="4124321" y="1820563"/>
            <a:ext cx="443121" cy="4809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p:cNvSpPr/>
          <p:nvPr/>
        </p:nvSpPr>
        <p:spPr>
          <a:xfrm>
            <a:off x="4244779" y="1946557"/>
            <a:ext cx="216024" cy="21602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p:cNvSpPr/>
          <p:nvPr/>
        </p:nvSpPr>
        <p:spPr>
          <a:xfrm>
            <a:off x="3856480" y="2012552"/>
            <a:ext cx="443121" cy="4809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7"/>
          <p:cNvPicPr>
            <a:picLocks noChangeAspect="1"/>
          </p:cNvPicPr>
          <p:nvPr/>
        </p:nvPicPr>
        <p:blipFill>
          <a:blip r:embed="rId7"/>
          <a:stretch>
            <a:fillRect/>
          </a:stretch>
        </p:blipFill>
        <p:spPr>
          <a:xfrm rot="10800000">
            <a:off x="6131486" y="1203598"/>
            <a:ext cx="2539899" cy="3152775"/>
          </a:xfrm>
          <a:prstGeom prst="rect">
            <a:avLst/>
          </a:prstGeom>
        </p:spPr>
      </p:pic>
      <p:sp>
        <p:nvSpPr>
          <p:cNvPr id="13" name="Oval 12"/>
          <p:cNvSpPr/>
          <p:nvPr/>
        </p:nvSpPr>
        <p:spPr>
          <a:xfrm>
            <a:off x="3995938" y="1995686"/>
            <a:ext cx="432046" cy="45188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p:cNvSpPr/>
          <p:nvPr/>
        </p:nvSpPr>
        <p:spPr>
          <a:xfrm>
            <a:off x="4242428" y="1647948"/>
            <a:ext cx="432046" cy="45188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4418982" y="1828149"/>
            <a:ext cx="96935" cy="914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p:cNvSpPr/>
          <p:nvPr/>
        </p:nvSpPr>
        <p:spPr>
          <a:xfrm>
            <a:off x="4157102" y="2175597"/>
            <a:ext cx="96935" cy="914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p:cNvSpPr/>
          <p:nvPr/>
        </p:nvSpPr>
        <p:spPr>
          <a:xfrm>
            <a:off x="4135050" y="1851670"/>
            <a:ext cx="422457" cy="46283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6138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1" nodeType="clickEffect">
                                  <p:stCondLst>
                                    <p:cond delay="0"/>
                                  </p:stCondLst>
                                  <p:childTnLst>
                                    <p:animMotion origin="layout" path="M -4.72222E-6 -4.81481E-6 L 0.25 -4.81481E-6 " pathEditMode="relative" rAng="0" ptsTypes="AA">
                                      <p:cBhvr>
                                        <p:cTn id="11" dur="2000" fill="hold"/>
                                        <p:tgtEl>
                                          <p:spTgt spid="3"/>
                                        </p:tgtEl>
                                        <p:attrNameLst>
                                          <p:attrName>ppt_x</p:attrName>
                                          <p:attrName>ppt_y</p:attrName>
                                        </p:attrNameLst>
                                      </p:cBhvr>
                                      <p:rCtr x="12500" y="0"/>
                                    </p:animMotion>
                                  </p:childTnLst>
                                </p:cTn>
                              </p:par>
                            </p:childTnLst>
                          </p:cTn>
                        </p:par>
                        <p:par>
                          <p:cTn id="12" fill="hold">
                            <p:stCondLst>
                              <p:cond delay="2000"/>
                            </p:stCondLst>
                            <p:childTnLst>
                              <p:par>
                                <p:cTn id="13" presetID="1" presetClass="exit" presetSubtype="0" fill="hold" grpId="2" nodeType="after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par>
                          <p:cTn id="15" fill="hold">
                            <p:stCondLst>
                              <p:cond delay="2000"/>
                            </p:stCondLst>
                            <p:childTnLst>
                              <p:par>
                                <p:cTn id="16" presetID="42" presetClass="path" presetSubtype="0" accel="50000" decel="50000" fill="hold" grpId="4" nodeType="afterEffect">
                                  <p:stCondLst>
                                    <p:cond delay="0"/>
                                  </p:stCondLst>
                                  <p:childTnLst>
                                    <p:animMotion origin="layout" path="M 0.25 -4.81481E-6 L 0.00278 0.07717 " pathEditMode="relative" rAng="0" ptsTypes="AA">
                                      <p:cBhvr>
                                        <p:cTn id="17" dur="10" fill="hold"/>
                                        <p:tgtEl>
                                          <p:spTgt spid="3"/>
                                        </p:tgtEl>
                                        <p:attrNameLst>
                                          <p:attrName>ppt_x</p:attrName>
                                          <p:attrName>ppt_y</p:attrName>
                                        </p:attrNameLst>
                                      </p:cBhvr>
                                      <p:rCtr x="-12361" y="3858"/>
                                    </p:animMotion>
                                  </p:childTnLst>
                                </p:cTn>
                              </p:par>
                            </p:childTnLst>
                          </p:cTn>
                        </p:par>
                        <p:par>
                          <p:cTn id="18" fill="hold">
                            <p:stCondLst>
                              <p:cond delay="2010"/>
                            </p:stCondLst>
                            <p:childTnLst>
                              <p:par>
                                <p:cTn id="19" presetID="1" presetClass="entr" presetSubtype="0" fill="hold" grpId="3"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2010"/>
                            </p:stCondLst>
                            <p:childTnLst>
                              <p:par>
                                <p:cTn id="22" presetID="63" presetClass="path" presetSubtype="0" accel="50000" decel="50000" fill="hold" grpId="5" nodeType="afterEffect">
                                  <p:stCondLst>
                                    <p:cond delay="0"/>
                                  </p:stCondLst>
                                  <p:childTnLst>
                                    <p:animMotion origin="layout" path="M 0.00278 0.07717 L 0.25278 0.07717 " pathEditMode="relative" rAng="0" ptsTypes="AA">
                                      <p:cBhvr>
                                        <p:cTn id="23" dur="2000" fill="hold"/>
                                        <p:tgtEl>
                                          <p:spTgt spid="3"/>
                                        </p:tgtEl>
                                        <p:attrNameLst>
                                          <p:attrName>ppt_x</p:attrName>
                                          <p:attrName>ppt_y</p:attrName>
                                        </p:attrNameLst>
                                      </p:cBhvr>
                                      <p:rCtr x="12500" y="0"/>
                                    </p:animMotion>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6" nodeType="clickEffect">
                                  <p:stCondLst>
                                    <p:cond delay="0"/>
                                  </p:stCondLst>
                                  <p:childTnLst>
                                    <p:set>
                                      <p:cBhvr>
                                        <p:cTn id="27" dur="1" fill="hold">
                                          <p:stCondLst>
                                            <p:cond delay="0"/>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xit" presetSubtype="1" fill="hold" nodeType="clickEffect">
                                  <p:stCondLst>
                                    <p:cond delay="0"/>
                                  </p:stCondLst>
                                  <p:childTnLst>
                                    <p:anim calcmode="lin" valueType="num">
                                      <p:cBhvr additive="base">
                                        <p:cTn id="83" dur="500"/>
                                        <p:tgtEl>
                                          <p:spTgt spid="5"/>
                                        </p:tgtEl>
                                        <p:attrNameLst>
                                          <p:attrName>ppt_x</p:attrName>
                                        </p:attrNameLst>
                                      </p:cBhvr>
                                      <p:tavLst>
                                        <p:tav tm="0">
                                          <p:val>
                                            <p:strVal val="ppt_x"/>
                                          </p:val>
                                        </p:tav>
                                        <p:tav tm="100000">
                                          <p:val>
                                            <p:strVal val="ppt_x"/>
                                          </p:val>
                                        </p:tav>
                                      </p:tavLst>
                                    </p:anim>
                                    <p:anim calcmode="lin" valueType="num">
                                      <p:cBhvr additive="base">
                                        <p:cTn id="84" dur="500"/>
                                        <p:tgtEl>
                                          <p:spTgt spid="5"/>
                                        </p:tgtEl>
                                        <p:attrNameLst>
                                          <p:attrName>ppt_y</p:attrName>
                                        </p:attrNameLst>
                                      </p:cBhvr>
                                      <p:tavLst>
                                        <p:tav tm="0">
                                          <p:val>
                                            <p:strVal val="ppt_y"/>
                                          </p:val>
                                        </p:tav>
                                        <p:tav tm="100000">
                                          <p:val>
                                            <p:strVal val="0-ppt_h/2"/>
                                          </p:val>
                                        </p:tav>
                                      </p:tavLst>
                                    </p:anim>
                                    <p:set>
                                      <p:cBhvr>
                                        <p:cTn id="85" dur="1" fill="hold">
                                          <p:stCondLst>
                                            <p:cond delay="499"/>
                                          </p:stCondLst>
                                        </p:cTn>
                                        <p:tgtEl>
                                          <p:spTgt spid="5"/>
                                        </p:tgtEl>
                                        <p:attrNameLst>
                                          <p:attrName>style.visibility</p:attrName>
                                        </p:attrNameLst>
                                      </p:cBhvr>
                                      <p:to>
                                        <p:strVal val="hidden"/>
                                      </p:to>
                                    </p:set>
                                  </p:childTnLst>
                                </p:cTn>
                              </p:par>
                              <p:par>
                                <p:cTn id="86" presetID="2" presetClass="exit" presetSubtype="1" fill="hold" grpId="2" nodeType="withEffect">
                                  <p:stCondLst>
                                    <p:cond delay="0"/>
                                  </p:stCondLst>
                                  <p:childTnLst>
                                    <p:anim calcmode="lin" valueType="num">
                                      <p:cBhvr additive="base">
                                        <p:cTn id="87" dur="500"/>
                                        <p:tgtEl>
                                          <p:spTgt spid="11"/>
                                        </p:tgtEl>
                                        <p:attrNameLst>
                                          <p:attrName>ppt_x</p:attrName>
                                        </p:attrNameLst>
                                      </p:cBhvr>
                                      <p:tavLst>
                                        <p:tav tm="0">
                                          <p:val>
                                            <p:strVal val="ppt_x"/>
                                          </p:val>
                                        </p:tav>
                                        <p:tav tm="100000">
                                          <p:val>
                                            <p:strVal val="ppt_x"/>
                                          </p:val>
                                        </p:tav>
                                      </p:tavLst>
                                    </p:anim>
                                    <p:anim calcmode="lin" valueType="num">
                                      <p:cBhvr additive="base">
                                        <p:cTn id="88" dur="500"/>
                                        <p:tgtEl>
                                          <p:spTgt spid="11"/>
                                        </p:tgtEl>
                                        <p:attrNameLst>
                                          <p:attrName>ppt_y</p:attrName>
                                        </p:attrNameLst>
                                      </p:cBhvr>
                                      <p:tavLst>
                                        <p:tav tm="0">
                                          <p:val>
                                            <p:strVal val="ppt_y"/>
                                          </p:val>
                                        </p:tav>
                                        <p:tav tm="100000">
                                          <p:val>
                                            <p:strVal val="0-ppt_h/2"/>
                                          </p:val>
                                        </p:tav>
                                      </p:tavLst>
                                    </p:anim>
                                    <p:set>
                                      <p:cBhvr>
                                        <p:cTn id="89" dur="1" fill="hold">
                                          <p:stCondLst>
                                            <p:cond delay="499"/>
                                          </p:stCondLst>
                                        </p:cTn>
                                        <p:tgtEl>
                                          <p:spTgt spid="11"/>
                                        </p:tgtEl>
                                        <p:attrNameLst>
                                          <p:attrName>style.visibility</p:attrName>
                                        </p:attrNameLst>
                                      </p:cBhvr>
                                      <p:to>
                                        <p:strVal val="hidden"/>
                                      </p:to>
                                    </p:set>
                                  </p:childTnLst>
                                </p:cTn>
                              </p:par>
                              <p:par>
                                <p:cTn id="90" presetID="2" presetClass="exit" presetSubtype="1" fill="hold" grpId="2" nodeType="withEffect">
                                  <p:stCondLst>
                                    <p:cond delay="0"/>
                                  </p:stCondLst>
                                  <p:childTnLst>
                                    <p:anim calcmode="lin" valueType="num">
                                      <p:cBhvr additive="base">
                                        <p:cTn id="91" dur="500"/>
                                        <p:tgtEl>
                                          <p:spTgt spid="7"/>
                                        </p:tgtEl>
                                        <p:attrNameLst>
                                          <p:attrName>ppt_x</p:attrName>
                                        </p:attrNameLst>
                                      </p:cBhvr>
                                      <p:tavLst>
                                        <p:tav tm="0">
                                          <p:val>
                                            <p:strVal val="ppt_x"/>
                                          </p:val>
                                        </p:tav>
                                        <p:tav tm="100000">
                                          <p:val>
                                            <p:strVal val="ppt_x"/>
                                          </p:val>
                                        </p:tav>
                                      </p:tavLst>
                                    </p:anim>
                                    <p:anim calcmode="lin" valueType="num">
                                      <p:cBhvr additive="base">
                                        <p:cTn id="92" dur="500"/>
                                        <p:tgtEl>
                                          <p:spTgt spid="7"/>
                                        </p:tgtEl>
                                        <p:attrNameLst>
                                          <p:attrName>ppt_y</p:attrName>
                                        </p:attrNameLst>
                                      </p:cBhvr>
                                      <p:tavLst>
                                        <p:tav tm="0">
                                          <p:val>
                                            <p:strVal val="ppt_y"/>
                                          </p:val>
                                        </p:tav>
                                        <p:tav tm="100000">
                                          <p:val>
                                            <p:strVal val="0-ppt_h/2"/>
                                          </p:val>
                                        </p:tav>
                                      </p:tavLst>
                                    </p:anim>
                                    <p:set>
                                      <p:cBhvr>
                                        <p:cTn id="93" dur="1" fill="hold">
                                          <p:stCondLst>
                                            <p:cond delay="499"/>
                                          </p:stCondLst>
                                        </p:cTn>
                                        <p:tgtEl>
                                          <p:spTgt spid="7"/>
                                        </p:tgtEl>
                                        <p:attrNameLst>
                                          <p:attrName>style.visibility</p:attrName>
                                        </p:attrNameLst>
                                      </p:cBhvr>
                                      <p:to>
                                        <p:strVal val="hidden"/>
                                      </p:to>
                                    </p:set>
                                  </p:childTnLst>
                                </p:cTn>
                              </p:par>
                              <p:par>
                                <p:cTn id="94" presetID="2" presetClass="exit" presetSubtype="1" fill="hold" grpId="2" nodeType="withEffect">
                                  <p:stCondLst>
                                    <p:cond delay="0"/>
                                  </p:stCondLst>
                                  <p:childTnLst>
                                    <p:anim calcmode="lin" valueType="num">
                                      <p:cBhvr additive="base">
                                        <p:cTn id="95" dur="500"/>
                                        <p:tgtEl>
                                          <p:spTgt spid="12"/>
                                        </p:tgtEl>
                                        <p:attrNameLst>
                                          <p:attrName>ppt_x</p:attrName>
                                        </p:attrNameLst>
                                      </p:cBhvr>
                                      <p:tavLst>
                                        <p:tav tm="0">
                                          <p:val>
                                            <p:strVal val="ppt_x"/>
                                          </p:val>
                                        </p:tav>
                                        <p:tav tm="100000">
                                          <p:val>
                                            <p:strVal val="ppt_x"/>
                                          </p:val>
                                        </p:tav>
                                      </p:tavLst>
                                    </p:anim>
                                    <p:anim calcmode="lin" valueType="num">
                                      <p:cBhvr additive="base">
                                        <p:cTn id="96" dur="500"/>
                                        <p:tgtEl>
                                          <p:spTgt spid="12"/>
                                        </p:tgtEl>
                                        <p:attrNameLst>
                                          <p:attrName>ppt_y</p:attrName>
                                        </p:attrNameLst>
                                      </p:cBhvr>
                                      <p:tavLst>
                                        <p:tav tm="0">
                                          <p:val>
                                            <p:strVal val="ppt_y"/>
                                          </p:val>
                                        </p:tav>
                                        <p:tav tm="100000">
                                          <p:val>
                                            <p:strVal val="0-ppt_h/2"/>
                                          </p:val>
                                        </p:tav>
                                      </p:tavLst>
                                    </p:anim>
                                    <p:set>
                                      <p:cBhvr>
                                        <p:cTn id="97" dur="1" fill="hold">
                                          <p:stCondLst>
                                            <p:cond delay="499"/>
                                          </p:stCondLst>
                                        </p:cTn>
                                        <p:tgtEl>
                                          <p:spTgt spid="12"/>
                                        </p:tgtEl>
                                        <p:attrNameLst>
                                          <p:attrName>style.visibility</p:attrName>
                                        </p:attrNameLst>
                                      </p:cBhvr>
                                      <p:to>
                                        <p:strVal val="hidden"/>
                                      </p:to>
                                    </p:set>
                                  </p:childTnLst>
                                </p:cTn>
                              </p:par>
                              <p:par>
                                <p:cTn id="98" presetID="2" presetClass="exit" presetSubtype="1" fill="hold" grpId="1" nodeType="withEffect">
                                  <p:stCondLst>
                                    <p:cond delay="0"/>
                                  </p:stCondLst>
                                  <p:childTnLst>
                                    <p:anim calcmode="lin" valueType="num">
                                      <p:cBhvr additive="base">
                                        <p:cTn id="99" dur="500"/>
                                        <p:tgtEl>
                                          <p:spTgt spid="14"/>
                                        </p:tgtEl>
                                        <p:attrNameLst>
                                          <p:attrName>ppt_x</p:attrName>
                                        </p:attrNameLst>
                                      </p:cBhvr>
                                      <p:tavLst>
                                        <p:tav tm="0">
                                          <p:val>
                                            <p:strVal val="ppt_x"/>
                                          </p:val>
                                        </p:tav>
                                        <p:tav tm="100000">
                                          <p:val>
                                            <p:strVal val="ppt_x"/>
                                          </p:val>
                                        </p:tav>
                                      </p:tavLst>
                                    </p:anim>
                                    <p:anim calcmode="lin" valueType="num">
                                      <p:cBhvr additive="base">
                                        <p:cTn id="100" dur="500"/>
                                        <p:tgtEl>
                                          <p:spTgt spid="14"/>
                                        </p:tgtEl>
                                        <p:attrNameLst>
                                          <p:attrName>ppt_y</p:attrName>
                                        </p:attrNameLst>
                                      </p:cBhvr>
                                      <p:tavLst>
                                        <p:tav tm="0">
                                          <p:val>
                                            <p:strVal val="ppt_y"/>
                                          </p:val>
                                        </p:tav>
                                        <p:tav tm="100000">
                                          <p:val>
                                            <p:strVal val="0-ppt_h/2"/>
                                          </p:val>
                                        </p:tav>
                                      </p:tavLst>
                                    </p:anim>
                                    <p:set>
                                      <p:cBhvr>
                                        <p:cTn id="101" dur="1" fill="hold">
                                          <p:stCondLst>
                                            <p:cond delay="499"/>
                                          </p:stCondLst>
                                        </p:cTn>
                                        <p:tgtEl>
                                          <p:spTgt spid="14"/>
                                        </p:tgtEl>
                                        <p:attrNameLst>
                                          <p:attrName>style.visibility</p:attrName>
                                        </p:attrNameLst>
                                      </p:cBhvr>
                                      <p:to>
                                        <p:strVal val="hidden"/>
                                      </p:to>
                                    </p:set>
                                  </p:childTnLst>
                                </p:cTn>
                              </p:par>
                              <p:par>
                                <p:cTn id="102" presetID="2" presetClass="exit" presetSubtype="1" fill="hold" grpId="1" nodeType="withEffect">
                                  <p:stCondLst>
                                    <p:cond delay="0"/>
                                  </p:stCondLst>
                                  <p:childTnLst>
                                    <p:anim calcmode="lin" valueType="num">
                                      <p:cBhvr additive="base">
                                        <p:cTn id="103" dur="500"/>
                                        <p:tgtEl>
                                          <p:spTgt spid="13"/>
                                        </p:tgtEl>
                                        <p:attrNameLst>
                                          <p:attrName>ppt_x</p:attrName>
                                        </p:attrNameLst>
                                      </p:cBhvr>
                                      <p:tavLst>
                                        <p:tav tm="0">
                                          <p:val>
                                            <p:strVal val="ppt_x"/>
                                          </p:val>
                                        </p:tav>
                                        <p:tav tm="100000">
                                          <p:val>
                                            <p:strVal val="ppt_x"/>
                                          </p:val>
                                        </p:tav>
                                      </p:tavLst>
                                    </p:anim>
                                    <p:anim calcmode="lin" valueType="num">
                                      <p:cBhvr additive="base">
                                        <p:cTn id="104" dur="500"/>
                                        <p:tgtEl>
                                          <p:spTgt spid="13"/>
                                        </p:tgtEl>
                                        <p:attrNameLst>
                                          <p:attrName>ppt_y</p:attrName>
                                        </p:attrNameLst>
                                      </p:cBhvr>
                                      <p:tavLst>
                                        <p:tav tm="0">
                                          <p:val>
                                            <p:strVal val="ppt_y"/>
                                          </p:val>
                                        </p:tav>
                                        <p:tav tm="100000">
                                          <p:val>
                                            <p:strVal val="0-ppt_h/2"/>
                                          </p:val>
                                        </p:tav>
                                      </p:tavLst>
                                    </p:anim>
                                    <p:set>
                                      <p:cBhvr>
                                        <p:cTn id="105" dur="1" fill="hold">
                                          <p:stCondLst>
                                            <p:cond delay="499"/>
                                          </p:stCondLst>
                                        </p:cTn>
                                        <p:tgtEl>
                                          <p:spTgt spid="13"/>
                                        </p:tgtEl>
                                        <p:attrNameLst>
                                          <p:attrName>style.visibility</p:attrName>
                                        </p:attrNameLst>
                                      </p:cBhvr>
                                      <p:to>
                                        <p:strVal val="hidden"/>
                                      </p:to>
                                    </p:set>
                                  </p:childTnLst>
                                </p:cTn>
                              </p:par>
                              <p:par>
                                <p:cTn id="106" presetID="2" presetClass="exit" presetSubtype="1" fill="hold" grpId="1" nodeType="withEffect">
                                  <p:stCondLst>
                                    <p:cond delay="0"/>
                                  </p:stCondLst>
                                  <p:childTnLst>
                                    <p:anim calcmode="lin" valueType="num">
                                      <p:cBhvr additive="base">
                                        <p:cTn id="107" dur="500"/>
                                        <p:tgtEl>
                                          <p:spTgt spid="17"/>
                                        </p:tgtEl>
                                        <p:attrNameLst>
                                          <p:attrName>ppt_x</p:attrName>
                                        </p:attrNameLst>
                                      </p:cBhvr>
                                      <p:tavLst>
                                        <p:tav tm="0">
                                          <p:val>
                                            <p:strVal val="ppt_x"/>
                                          </p:val>
                                        </p:tav>
                                        <p:tav tm="100000">
                                          <p:val>
                                            <p:strVal val="ppt_x"/>
                                          </p:val>
                                        </p:tav>
                                      </p:tavLst>
                                    </p:anim>
                                    <p:anim calcmode="lin" valueType="num">
                                      <p:cBhvr additive="base">
                                        <p:cTn id="108" dur="500"/>
                                        <p:tgtEl>
                                          <p:spTgt spid="17"/>
                                        </p:tgtEl>
                                        <p:attrNameLst>
                                          <p:attrName>ppt_y</p:attrName>
                                        </p:attrNameLst>
                                      </p:cBhvr>
                                      <p:tavLst>
                                        <p:tav tm="0">
                                          <p:val>
                                            <p:strVal val="ppt_y"/>
                                          </p:val>
                                        </p:tav>
                                        <p:tav tm="100000">
                                          <p:val>
                                            <p:strVal val="0-ppt_h/2"/>
                                          </p:val>
                                        </p:tav>
                                      </p:tavLst>
                                    </p:anim>
                                    <p:set>
                                      <p:cBhvr>
                                        <p:cTn id="109" dur="1" fill="hold">
                                          <p:stCondLst>
                                            <p:cond delay="499"/>
                                          </p:stCondLst>
                                        </p:cTn>
                                        <p:tgtEl>
                                          <p:spTgt spid="17"/>
                                        </p:tgtEl>
                                        <p:attrNameLst>
                                          <p:attrName>style.visibility</p:attrName>
                                        </p:attrNameLst>
                                      </p:cBhvr>
                                      <p:to>
                                        <p:strVal val="hidden"/>
                                      </p:to>
                                    </p:set>
                                  </p:childTnLst>
                                </p:cTn>
                              </p:par>
                              <p:par>
                                <p:cTn id="110" presetID="2" presetClass="exit" presetSubtype="1" fill="hold" grpId="1" nodeType="withEffect">
                                  <p:stCondLst>
                                    <p:cond delay="0"/>
                                  </p:stCondLst>
                                  <p:childTnLst>
                                    <p:anim calcmode="lin" valueType="num">
                                      <p:cBhvr additive="base">
                                        <p:cTn id="111" dur="500"/>
                                        <p:tgtEl>
                                          <p:spTgt spid="15"/>
                                        </p:tgtEl>
                                        <p:attrNameLst>
                                          <p:attrName>ppt_x</p:attrName>
                                        </p:attrNameLst>
                                      </p:cBhvr>
                                      <p:tavLst>
                                        <p:tav tm="0">
                                          <p:val>
                                            <p:strVal val="ppt_x"/>
                                          </p:val>
                                        </p:tav>
                                        <p:tav tm="100000">
                                          <p:val>
                                            <p:strVal val="ppt_x"/>
                                          </p:val>
                                        </p:tav>
                                      </p:tavLst>
                                    </p:anim>
                                    <p:anim calcmode="lin" valueType="num">
                                      <p:cBhvr additive="base">
                                        <p:cTn id="112" dur="500"/>
                                        <p:tgtEl>
                                          <p:spTgt spid="15"/>
                                        </p:tgtEl>
                                        <p:attrNameLst>
                                          <p:attrName>ppt_y</p:attrName>
                                        </p:attrNameLst>
                                      </p:cBhvr>
                                      <p:tavLst>
                                        <p:tav tm="0">
                                          <p:val>
                                            <p:strVal val="ppt_y"/>
                                          </p:val>
                                        </p:tav>
                                        <p:tav tm="100000">
                                          <p:val>
                                            <p:strVal val="0-ppt_h/2"/>
                                          </p:val>
                                        </p:tav>
                                      </p:tavLst>
                                    </p:anim>
                                    <p:set>
                                      <p:cBhvr>
                                        <p:cTn id="113" dur="1" fill="hold">
                                          <p:stCondLst>
                                            <p:cond delay="499"/>
                                          </p:stCondLst>
                                        </p:cTn>
                                        <p:tgtEl>
                                          <p:spTgt spid="15"/>
                                        </p:tgtEl>
                                        <p:attrNameLst>
                                          <p:attrName>style.visibility</p:attrName>
                                        </p:attrNameLst>
                                      </p:cBhvr>
                                      <p:to>
                                        <p:strVal val="hidden"/>
                                      </p:to>
                                    </p:set>
                                  </p:childTnLst>
                                </p:cTn>
                              </p:par>
                              <p:par>
                                <p:cTn id="114" presetID="2" presetClass="exit" presetSubtype="1" fill="hold" grpId="1" nodeType="withEffect">
                                  <p:stCondLst>
                                    <p:cond delay="0"/>
                                  </p:stCondLst>
                                  <p:childTnLst>
                                    <p:anim calcmode="lin" valueType="num">
                                      <p:cBhvr additive="base">
                                        <p:cTn id="115" dur="500"/>
                                        <p:tgtEl>
                                          <p:spTgt spid="18"/>
                                        </p:tgtEl>
                                        <p:attrNameLst>
                                          <p:attrName>ppt_x</p:attrName>
                                        </p:attrNameLst>
                                      </p:cBhvr>
                                      <p:tavLst>
                                        <p:tav tm="0">
                                          <p:val>
                                            <p:strVal val="ppt_x"/>
                                          </p:val>
                                        </p:tav>
                                        <p:tav tm="100000">
                                          <p:val>
                                            <p:strVal val="ppt_x"/>
                                          </p:val>
                                        </p:tav>
                                      </p:tavLst>
                                    </p:anim>
                                    <p:anim calcmode="lin" valueType="num">
                                      <p:cBhvr additive="base">
                                        <p:cTn id="116" dur="500"/>
                                        <p:tgtEl>
                                          <p:spTgt spid="18"/>
                                        </p:tgtEl>
                                        <p:attrNameLst>
                                          <p:attrName>ppt_y</p:attrName>
                                        </p:attrNameLst>
                                      </p:cBhvr>
                                      <p:tavLst>
                                        <p:tav tm="0">
                                          <p:val>
                                            <p:strVal val="ppt_y"/>
                                          </p:val>
                                        </p:tav>
                                        <p:tav tm="100000">
                                          <p:val>
                                            <p:strVal val="0-ppt_h/2"/>
                                          </p:val>
                                        </p:tav>
                                      </p:tavLst>
                                    </p:anim>
                                    <p:set>
                                      <p:cBhvr>
                                        <p:cTn id="117" dur="1" fill="hold">
                                          <p:stCondLst>
                                            <p:cond delay="499"/>
                                          </p:stCondLst>
                                        </p:cTn>
                                        <p:tgtEl>
                                          <p:spTgt spid="18"/>
                                        </p:tgtEl>
                                        <p:attrNameLst>
                                          <p:attrName>style.visibility</p:attrName>
                                        </p:attrNameLst>
                                      </p:cBhvr>
                                      <p:to>
                                        <p:strVal val="hidden"/>
                                      </p:to>
                                    </p:set>
                                  </p:childTnLst>
                                </p:cTn>
                              </p:par>
                              <p:par>
                                <p:cTn id="118" presetID="2" presetClass="entr" presetSubtype="4" fill="hold" nodeType="withEffect">
                                  <p:stCondLst>
                                    <p:cond delay="0"/>
                                  </p:stCondLst>
                                  <p:childTnLst>
                                    <p:set>
                                      <p:cBhvr>
                                        <p:cTn id="119" dur="1" fill="hold">
                                          <p:stCondLst>
                                            <p:cond delay="0"/>
                                          </p:stCondLst>
                                        </p:cTn>
                                        <p:tgtEl>
                                          <p:spTgt spid="19"/>
                                        </p:tgtEl>
                                        <p:attrNameLst>
                                          <p:attrName>style.visibility</p:attrName>
                                        </p:attrNameLst>
                                      </p:cBhvr>
                                      <p:to>
                                        <p:strVal val="visible"/>
                                      </p:to>
                                    </p:set>
                                    <p:anim calcmode="lin" valueType="num">
                                      <p:cBhvr additive="base">
                                        <p:cTn id="120" dur="500" fill="hold"/>
                                        <p:tgtEl>
                                          <p:spTgt spid="19"/>
                                        </p:tgtEl>
                                        <p:attrNameLst>
                                          <p:attrName>ppt_x</p:attrName>
                                        </p:attrNameLst>
                                      </p:cBhvr>
                                      <p:tavLst>
                                        <p:tav tm="0">
                                          <p:val>
                                            <p:strVal val="#ppt_x"/>
                                          </p:val>
                                        </p:tav>
                                        <p:tav tm="100000">
                                          <p:val>
                                            <p:strVal val="#ppt_x"/>
                                          </p:val>
                                        </p:tav>
                                      </p:tavLst>
                                    </p:anim>
                                    <p:anim calcmode="lin" valueType="num">
                                      <p:cBhvr additive="base">
                                        <p:cTn id="1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19"/>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P spid="3" grpId="5" animBg="1"/>
      <p:bldP spid="3" grpId="6" animBg="1"/>
      <p:bldP spid="6" grpId="0" animBg="1"/>
      <p:bldP spid="6" grpId="1" animBg="1"/>
      <p:bldP spid="11" grpId="0" animBg="1"/>
      <p:bldP spid="11" grpId="1" animBg="1"/>
      <p:bldP spid="11" grpId="2" animBg="1"/>
      <p:bldP spid="7" grpId="0" animBg="1"/>
      <p:bldP spid="7" grpId="1" animBg="1"/>
      <p:bldP spid="7" grpId="2" animBg="1"/>
      <p:bldP spid="12" grpId="0" animBg="1"/>
      <p:bldP spid="12" grpId="1" animBg="1"/>
      <p:bldP spid="12" grpId="2"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Supervised Learning: Sampling</a:t>
            </a:r>
            <a:endParaRPr lang="nl-NL" sz="2400" dirty="0"/>
          </a:p>
        </p:txBody>
      </p:sp>
      <p:sp>
        <p:nvSpPr>
          <p:cNvPr id="10" name="Tijdelijke aanduiding voor inhoud 9"/>
          <p:cNvSpPr>
            <a:spLocks noGrp="1"/>
          </p:cNvSpPr>
          <p:nvPr>
            <p:ph idx="1"/>
          </p:nvPr>
        </p:nvSpPr>
        <p:spPr>
          <a:xfrm>
            <a:off x="522000" y="1203598"/>
            <a:ext cx="3545944" cy="3456384"/>
          </a:xfrm>
        </p:spPr>
        <p:txBody>
          <a:bodyPr/>
          <a:lstStyle/>
          <a:p>
            <a:pPr marL="665162" lvl="1" indent="-342900"/>
            <a:r>
              <a:rPr lang="en-US" sz="1600" dirty="0" smtClean="0">
                <a:sym typeface="Wingdings" pitchFamily="2" charset="2"/>
              </a:rPr>
              <a:t>100 randomly selected images</a:t>
            </a:r>
          </a:p>
          <a:p>
            <a:pPr marL="665162" lvl="1" indent="-342900"/>
            <a:r>
              <a:rPr lang="en-US" sz="1600" dirty="0" smtClean="0">
                <a:sym typeface="Wingdings" pitchFamily="2" charset="2"/>
              </a:rPr>
              <a:t>Positive: </a:t>
            </a:r>
          </a:p>
          <a:p>
            <a:pPr marL="987425" lvl="2" indent="-342900"/>
            <a:r>
              <a:rPr lang="en-US" sz="1600" dirty="0" smtClean="0">
                <a:sym typeface="Wingdings" pitchFamily="2" charset="2"/>
              </a:rPr>
              <a:t>All voxels in lesions with effective diameter &lt; 3 mm</a:t>
            </a:r>
          </a:p>
          <a:p>
            <a:pPr marL="665162" lvl="1" indent="-342900"/>
            <a:r>
              <a:rPr lang="en-US" sz="1600" dirty="0" smtClean="0">
                <a:sym typeface="Wingdings" pitchFamily="2" charset="2"/>
              </a:rPr>
              <a:t>Negative:</a:t>
            </a:r>
          </a:p>
          <a:p>
            <a:pPr marL="987425" lvl="2" indent="-342900"/>
            <a:r>
              <a:rPr lang="en-US" sz="1600" dirty="0" smtClean="0">
                <a:sym typeface="Wingdings" pitchFamily="2" charset="2"/>
              </a:rPr>
              <a:t>Removal of trivial samples (dark voxels)</a:t>
            </a:r>
          </a:p>
          <a:p>
            <a:pPr marL="987425" lvl="2" indent="-342900"/>
            <a:r>
              <a:rPr lang="en-US" sz="1600" dirty="0" smtClean="0">
                <a:sym typeface="Wingdings" pitchFamily="2" charset="2"/>
              </a:rPr>
              <a:t>2% of the remaining.</a:t>
            </a:r>
          </a:p>
          <a:p>
            <a:pPr marL="665162" lvl="1" indent="-342900"/>
            <a:r>
              <a:rPr lang="en-US" sz="1600" dirty="0" smtClean="0">
                <a:sym typeface="Wingdings" pitchFamily="2" charset="2"/>
              </a:rPr>
              <a:t>Ignore:</a:t>
            </a:r>
          </a:p>
          <a:p>
            <a:pPr marL="987425" lvl="2" indent="-342900"/>
            <a:r>
              <a:rPr lang="en-US" sz="1600" dirty="0" smtClean="0">
                <a:sym typeface="Wingdings" pitchFamily="2" charset="2"/>
              </a:rPr>
              <a:t>Large lesion samples left out</a:t>
            </a:r>
          </a:p>
          <a:p>
            <a:pPr marL="665162" lvl="1" indent="-342900"/>
            <a:endParaRPr lang="en-US" sz="1600" dirty="0">
              <a:sym typeface="Wingdings" pitchFamily="2" charset="2"/>
            </a:endParaRPr>
          </a:p>
        </p:txBody>
      </p:sp>
      <p:pic>
        <p:nvPicPr>
          <p:cNvPr id="4"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594" y="979714"/>
            <a:ext cx="4824656" cy="3600400"/>
          </a:xfrm>
          <a:prstGeom prst="rect">
            <a:avLst/>
          </a:prstGeom>
        </p:spPr>
      </p:pic>
    </p:spTree>
    <p:extLst>
      <p:ext uri="{BB962C8B-B14F-4D97-AF65-F5344CB8AC3E}">
        <p14:creationId xmlns:p14="http://schemas.microsoft.com/office/powerpoint/2010/main" val="2664324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Supervised Learning: Learning Method</a:t>
            </a:r>
            <a:endParaRPr lang="nl-NL" sz="2400" dirty="0"/>
          </a:p>
        </p:txBody>
      </p:sp>
      <p:sp>
        <p:nvSpPr>
          <p:cNvPr id="10" name="Tijdelijke aanduiding voor inhoud 9"/>
          <p:cNvSpPr>
            <a:spLocks noGrp="1"/>
          </p:cNvSpPr>
          <p:nvPr>
            <p:ph idx="1"/>
          </p:nvPr>
        </p:nvSpPr>
        <p:spPr>
          <a:xfrm>
            <a:off x="522000" y="1203598"/>
            <a:ext cx="8100000" cy="3152632"/>
          </a:xfrm>
        </p:spPr>
        <p:txBody>
          <a:bodyPr/>
          <a:lstStyle/>
          <a:p>
            <a:pPr marL="339725" indent="-342900"/>
            <a:r>
              <a:rPr lang="en-US" sz="1600" dirty="0" smtClean="0">
                <a:sym typeface="Wingdings" pitchFamily="2" charset="2"/>
              </a:rPr>
              <a:t>Classifier:</a:t>
            </a:r>
          </a:p>
          <a:p>
            <a:pPr marL="665162" lvl="1" indent="-342900"/>
            <a:r>
              <a:rPr lang="en-US" sz="1600" dirty="0" smtClean="0">
                <a:sym typeface="Wingdings" pitchFamily="2" charset="2"/>
              </a:rPr>
              <a:t>Random </a:t>
            </a:r>
            <a:r>
              <a:rPr lang="en-US" sz="1600" dirty="0">
                <a:sym typeface="Wingdings" pitchFamily="2" charset="2"/>
              </a:rPr>
              <a:t>f</a:t>
            </a:r>
            <a:r>
              <a:rPr lang="en-US" sz="1600" dirty="0" smtClean="0">
                <a:sym typeface="Wingdings" pitchFamily="2" charset="2"/>
              </a:rPr>
              <a:t>orest</a:t>
            </a:r>
          </a:p>
          <a:p>
            <a:pPr marL="665162" lvl="1" indent="-342900"/>
            <a:endParaRPr lang="en-US" sz="1600" dirty="0">
              <a:sym typeface="Wingdings" pitchFamily="2" charset="2"/>
            </a:endParaRPr>
          </a:p>
          <a:p>
            <a:pPr marL="665162" lvl="1" indent="-342900"/>
            <a:endParaRPr lang="en-US" sz="1600" dirty="0" smtClean="0">
              <a:sym typeface="Wingdings" pitchFamily="2" charset="2"/>
            </a:endParaRPr>
          </a:p>
          <a:p>
            <a:pPr marL="665162" lvl="1" indent="-342900"/>
            <a:endParaRPr lang="en-US" sz="1600" dirty="0" smtClean="0">
              <a:sym typeface="Wingdings" pitchFamily="2" charset="2"/>
            </a:endParaRPr>
          </a:p>
          <a:p>
            <a:pPr marL="665162" lvl="1" indent="-342900"/>
            <a:r>
              <a:rPr lang="en-US" sz="1600" dirty="0" smtClean="0">
                <a:sym typeface="Wingdings" pitchFamily="2" charset="2"/>
              </a:rPr>
              <a:t>Usage of 3 iterations of Adaboost</a:t>
            </a:r>
            <a:r>
              <a:rPr lang="en-US" sz="1600" dirty="0">
                <a:sym typeface="Wingdings" pitchFamily="2" charset="2"/>
              </a:rPr>
              <a:t> </a:t>
            </a:r>
            <a:endParaRPr lang="en-US" sz="1600" dirty="0" smtClean="0">
              <a:sym typeface="Wingdings" pitchFamily="2" charset="2"/>
            </a:endParaRPr>
          </a:p>
          <a:p>
            <a:pPr marL="987425" lvl="2" indent="-342900"/>
            <a:r>
              <a:rPr lang="en-US" sz="1600" dirty="0" smtClean="0">
                <a:sym typeface="Wingdings" pitchFamily="2" charset="2"/>
              </a:rPr>
              <a:t>Higher selection probability for samples misclassified in previous iteration</a:t>
            </a:r>
          </a:p>
          <a:p>
            <a:pPr marL="987425" lvl="2" indent="-342900"/>
            <a:r>
              <a:rPr lang="en-US" sz="1600" dirty="0" smtClean="0">
                <a:sym typeface="Wingdings" pitchFamily="2" charset="2"/>
              </a:rPr>
              <a:t>More concentration on </a:t>
            </a:r>
            <a:r>
              <a:rPr lang="en-US" sz="1600" dirty="0">
                <a:sym typeface="Wingdings" pitchFamily="2" charset="2"/>
              </a:rPr>
              <a:t>hard samples</a:t>
            </a:r>
            <a:endParaRPr lang="en-US" sz="1600" dirty="0" smtClean="0">
              <a:sym typeface="Wingdings" pitchFamily="2" charset="2"/>
            </a:endParaRPr>
          </a:p>
          <a:p>
            <a:pPr marL="644525" lvl="2" indent="0">
              <a:buNone/>
            </a:pPr>
            <a:endParaRPr lang="en-US" sz="1500" dirty="0" smtClean="0">
              <a:sym typeface="Wingdings" pitchFamily="2" charset="2"/>
            </a:endParaRPr>
          </a:p>
          <a:p>
            <a:pPr marL="339725" indent="-342900"/>
            <a:endParaRPr lang="en-US" sz="1500" dirty="0" smtClean="0">
              <a:sym typeface="Wingdings" pitchFamily="2" charset="2"/>
            </a:endParaRPr>
          </a:p>
          <a:p>
            <a:pPr marL="665162" lvl="1" indent="-342900"/>
            <a:endParaRPr lang="en-US" sz="1500" dirty="0">
              <a:sym typeface="Wingdings" pitchFamily="2" charset="2"/>
            </a:endParaRPr>
          </a:p>
        </p:txBody>
      </p:sp>
      <p:pic>
        <p:nvPicPr>
          <p:cNvPr id="2" name="Picture 1"/>
          <p:cNvPicPr>
            <a:picLocks noChangeAspect="1"/>
          </p:cNvPicPr>
          <p:nvPr/>
        </p:nvPicPr>
        <p:blipFill>
          <a:blip r:embed="rId3"/>
          <a:stretch>
            <a:fillRect/>
          </a:stretch>
        </p:blipFill>
        <p:spPr>
          <a:xfrm>
            <a:off x="4617207" y="1491630"/>
            <a:ext cx="3267161" cy="1341134"/>
          </a:xfrm>
          <a:prstGeom prst="rect">
            <a:avLst/>
          </a:prstGeom>
        </p:spPr>
      </p:pic>
    </p:spTree>
    <p:extLst>
      <p:ext uri="{BB962C8B-B14F-4D97-AF65-F5344CB8AC3E}">
        <p14:creationId xmlns:p14="http://schemas.microsoft.com/office/powerpoint/2010/main" val="1699183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Small Vessel Disease</a:t>
            </a:r>
            <a:endParaRPr lang="nl-NL" sz="2400" dirty="0"/>
          </a:p>
        </p:txBody>
      </p:sp>
      <p:sp>
        <p:nvSpPr>
          <p:cNvPr id="10" name="Tijdelijke aanduiding voor inhoud 9"/>
          <p:cNvSpPr>
            <a:spLocks noGrp="1"/>
          </p:cNvSpPr>
          <p:nvPr>
            <p:ph idx="1"/>
          </p:nvPr>
        </p:nvSpPr>
        <p:spPr>
          <a:xfrm>
            <a:off x="522000" y="1203598"/>
            <a:ext cx="8100000" cy="3152632"/>
          </a:xfrm>
        </p:spPr>
        <p:txBody>
          <a:bodyPr/>
          <a:lstStyle/>
          <a:p>
            <a:pPr marL="339725" indent="-342900"/>
            <a:r>
              <a:rPr lang="en-US" sz="1600" dirty="0" smtClean="0">
                <a:ea typeface="ＭＳ Ｐゴシック" charset="-128"/>
              </a:rPr>
              <a:t>The </a:t>
            </a:r>
            <a:r>
              <a:rPr lang="en-US" sz="1600" dirty="0">
                <a:ea typeface="ＭＳ Ｐゴシック" charset="-128"/>
              </a:rPr>
              <a:t>term cerebral small vessel </a:t>
            </a:r>
            <a:r>
              <a:rPr lang="en-US" sz="1600" dirty="0" smtClean="0">
                <a:ea typeface="ＭＳ Ｐゴシック" charset="-128"/>
              </a:rPr>
              <a:t>disease (SVD) </a:t>
            </a:r>
            <a:r>
              <a:rPr lang="en-US" sz="1600" dirty="0">
                <a:ea typeface="ＭＳ Ｐゴシック" charset="-128"/>
              </a:rPr>
              <a:t>refers to a group of pathological processes with various causes that affect the small </a:t>
            </a:r>
            <a:r>
              <a:rPr lang="en-US" sz="1600" dirty="0" smtClean="0">
                <a:ea typeface="ＭＳ Ｐゴシック" charset="-128"/>
              </a:rPr>
              <a:t>arteries of </a:t>
            </a:r>
            <a:r>
              <a:rPr lang="en-US" sz="1600" dirty="0">
                <a:ea typeface="ＭＳ Ｐゴシック" charset="-128"/>
              </a:rPr>
              <a:t>the </a:t>
            </a:r>
            <a:r>
              <a:rPr lang="en-US" sz="1600" dirty="0" smtClean="0">
                <a:ea typeface="ＭＳ Ｐゴシック" charset="-128"/>
              </a:rPr>
              <a:t>brain</a:t>
            </a:r>
          </a:p>
          <a:p>
            <a:pPr marL="339725" indent="-342900"/>
            <a:r>
              <a:rPr lang="en-US" sz="1600" dirty="0" smtClean="0">
                <a:ea typeface="ＭＳ Ｐゴシック" charset="-128"/>
              </a:rPr>
              <a:t>Prevalent in elderly people </a:t>
            </a:r>
          </a:p>
          <a:p>
            <a:pPr marL="339725" indent="-342900"/>
            <a:r>
              <a:rPr lang="en-US" sz="1600" dirty="0">
                <a:sym typeface="Wingdings" pitchFamily="2" charset="2"/>
              </a:rPr>
              <a:t>Symptoms are disturbances in:</a:t>
            </a:r>
          </a:p>
          <a:p>
            <a:pPr marL="665162" lvl="1" indent="-342900"/>
            <a:r>
              <a:rPr lang="en-US" sz="1600" dirty="0">
                <a:sym typeface="Wingdings" pitchFamily="2" charset="2"/>
              </a:rPr>
              <a:t>Cognition</a:t>
            </a:r>
          </a:p>
          <a:p>
            <a:pPr marL="665162" lvl="1" indent="-342900"/>
            <a:r>
              <a:rPr lang="en-US" sz="1600" dirty="0">
                <a:sym typeface="Wingdings" pitchFamily="2" charset="2"/>
              </a:rPr>
              <a:t>Motor</a:t>
            </a:r>
          </a:p>
          <a:p>
            <a:pPr marL="665162" lvl="1" indent="-342900"/>
            <a:r>
              <a:rPr lang="en-US" sz="1600" dirty="0" smtClean="0">
                <a:sym typeface="Wingdings" pitchFamily="2" charset="2"/>
              </a:rPr>
              <a:t>Mood</a:t>
            </a:r>
            <a:endParaRPr lang="en-US" sz="1600" dirty="0" smtClean="0">
              <a:ea typeface="ＭＳ Ｐゴシック" charset="-128"/>
            </a:endParaRPr>
          </a:p>
        </p:txBody>
      </p:sp>
      <p:pic>
        <p:nvPicPr>
          <p:cNvPr id="3" name="Picture 2"/>
          <p:cNvPicPr>
            <a:picLocks noChangeAspect="1"/>
          </p:cNvPicPr>
          <p:nvPr/>
        </p:nvPicPr>
        <p:blipFill>
          <a:blip r:embed="rId3"/>
          <a:stretch>
            <a:fillRect/>
          </a:stretch>
        </p:blipFill>
        <p:spPr>
          <a:xfrm>
            <a:off x="5539258" y="2139702"/>
            <a:ext cx="3281214" cy="2433650"/>
          </a:xfrm>
          <a:prstGeom prst="rect">
            <a:avLst/>
          </a:prstGeom>
        </p:spPr>
      </p:pic>
      <p:sp>
        <p:nvSpPr>
          <p:cNvPr id="2" name="TextBox 1"/>
          <p:cNvSpPr txBox="1"/>
          <p:nvPr/>
        </p:nvSpPr>
        <p:spPr>
          <a:xfrm>
            <a:off x="522000" y="4659982"/>
            <a:ext cx="5274136" cy="338554"/>
          </a:xfrm>
          <a:prstGeom prst="rect">
            <a:avLst/>
          </a:prstGeom>
          <a:noFill/>
        </p:spPr>
        <p:txBody>
          <a:bodyPr wrap="square" rtlCol="0">
            <a:spAutoFit/>
          </a:bodyPr>
          <a:lstStyle/>
          <a:p>
            <a:r>
              <a:rPr lang="en-US" sz="1600" dirty="0">
                <a:sym typeface="Wingdings" pitchFamily="2" charset="2"/>
              </a:rPr>
              <a:t>* A. </a:t>
            </a:r>
            <a:r>
              <a:rPr lang="en-US" sz="1600" dirty="0" err="1">
                <a:sym typeface="Wingdings" pitchFamily="2" charset="2"/>
              </a:rPr>
              <a:t>Charidimou</a:t>
            </a:r>
            <a:r>
              <a:rPr lang="en-US" sz="1600" dirty="0">
                <a:sym typeface="Wingdings" pitchFamily="2" charset="2"/>
              </a:rPr>
              <a:t> et al., Front. Neur. </a:t>
            </a:r>
            <a:r>
              <a:rPr lang="en-US" sz="1600" dirty="0" smtClean="0">
                <a:sym typeface="Wingdings" pitchFamily="2" charset="2"/>
              </a:rPr>
              <a:t>2012</a:t>
            </a:r>
            <a:endParaRPr lang="en-US" sz="1600" dirty="0">
              <a:sym typeface="Wingdings" pitchFamily="2" charset="2"/>
            </a:endParaRPr>
          </a:p>
        </p:txBody>
      </p:sp>
    </p:spTree>
    <p:extLst>
      <p:ext uri="{BB962C8B-B14F-4D97-AF65-F5344CB8AC3E}">
        <p14:creationId xmlns:p14="http://schemas.microsoft.com/office/powerpoint/2010/main" val="4018268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Evaluation Method</a:t>
            </a:r>
            <a:endParaRPr lang="nl-NL" sz="2400" dirty="0"/>
          </a:p>
        </p:txBody>
      </p:sp>
      <p:sp>
        <p:nvSpPr>
          <p:cNvPr id="10" name="Tijdelijke aanduiding voor inhoud 9"/>
          <p:cNvSpPr>
            <a:spLocks noGrp="1"/>
          </p:cNvSpPr>
          <p:nvPr>
            <p:ph idx="1"/>
          </p:nvPr>
        </p:nvSpPr>
        <p:spPr>
          <a:xfrm>
            <a:off x="522000" y="1203598"/>
            <a:ext cx="8100000" cy="3152632"/>
          </a:xfrm>
        </p:spPr>
        <p:txBody>
          <a:bodyPr/>
          <a:lstStyle/>
          <a:p>
            <a:endParaRPr lang="en-US" sz="1800" dirty="0" smtClean="0"/>
          </a:p>
          <a:p>
            <a:endParaRPr lang="en-US" sz="1800" dirty="0"/>
          </a:p>
          <a:p>
            <a:endParaRPr lang="en-US" sz="1800" dirty="0" smtClean="0"/>
          </a:p>
          <a:p>
            <a:endParaRPr lang="en-US" sz="1800" dirty="0" smtClean="0"/>
          </a:p>
          <a:p>
            <a:endParaRPr lang="en-US" sz="1800" dirty="0"/>
          </a:p>
          <a:p>
            <a:endParaRPr lang="en-US" sz="1800" dirty="0"/>
          </a:p>
          <a:p>
            <a:endParaRPr lang="en-US" sz="1800" dirty="0" smtClean="0"/>
          </a:p>
          <a:p>
            <a:endParaRPr lang="en-US" sz="1800" dirty="0" smtClean="0"/>
          </a:p>
          <a:p>
            <a:endParaRPr lang="en-US" sz="1800" dirty="0" smtClean="0">
              <a:solidFill>
                <a:schemeClr val="bg1"/>
              </a:solidFill>
            </a:endParaRPr>
          </a:p>
        </p:txBody>
      </p:sp>
      <p:pic>
        <p:nvPicPr>
          <p:cNvPr id="2" name="Picture 1"/>
          <p:cNvPicPr>
            <a:picLocks noChangeAspect="1"/>
          </p:cNvPicPr>
          <p:nvPr/>
        </p:nvPicPr>
        <p:blipFill>
          <a:blip r:embed="rId3"/>
          <a:stretch>
            <a:fillRect/>
          </a:stretch>
        </p:blipFill>
        <p:spPr>
          <a:xfrm>
            <a:off x="1099730" y="1556171"/>
            <a:ext cx="2032110" cy="2527747"/>
          </a:xfrm>
          <a:prstGeom prst="rect">
            <a:avLst/>
          </a:prstGeom>
        </p:spPr>
      </p:pic>
      <p:pic>
        <p:nvPicPr>
          <p:cNvPr id="3" name="Picture 2"/>
          <p:cNvPicPr>
            <a:picLocks noChangeAspect="1"/>
          </p:cNvPicPr>
          <p:nvPr/>
        </p:nvPicPr>
        <p:blipFill>
          <a:blip r:embed="rId4"/>
          <a:stretch>
            <a:fillRect/>
          </a:stretch>
        </p:blipFill>
        <p:spPr>
          <a:xfrm>
            <a:off x="3275856" y="1543606"/>
            <a:ext cx="2048493" cy="2540312"/>
          </a:xfrm>
          <a:prstGeom prst="rect">
            <a:avLst/>
          </a:prstGeom>
        </p:spPr>
      </p:pic>
      <p:pic>
        <p:nvPicPr>
          <p:cNvPr id="5" name="Picture 4"/>
          <p:cNvPicPr>
            <a:picLocks noChangeAspect="1"/>
          </p:cNvPicPr>
          <p:nvPr/>
        </p:nvPicPr>
        <p:blipFill>
          <a:blip r:embed="rId5"/>
          <a:stretch>
            <a:fillRect/>
          </a:stretch>
        </p:blipFill>
        <p:spPr>
          <a:xfrm>
            <a:off x="5580112" y="1556171"/>
            <a:ext cx="2022136" cy="2546726"/>
          </a:xfrm>
          <a:prstGeom prst="rect">
            <a:avLst/>
          </a:prstGeom>
        </p:spPr>
      </p:pic>
    </p:spTree>
    <p:extLst>
      <p:ext uri="{BB962C8B-B14F-4D97-AF65-F5344CB8AC3E}">
        <p14:creationId xmlns:p14="http://schemas.microsoft.com/office/powerpoint/2010/main" val="199821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0-#ppt_w/2"/>
                                          </p:val>
                                        </p:tav>
                                        <p:tav tm="100000">
                                          <p:val>
                                            <p:strVal val="#ppt_x"/>
                                          </p:val>
                                        </p:tav>
                                      </p:tavLst>
                                    </p:anim>
                                    <p:anim calcmode="lin" valueType="num">
                                      <p:cBhvr additive="base">
                                        <p:cTn id="16"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a:xfrm>
            <a:off x="537097" y="544477"/>
            <a:ext cx="8100000" cy="533400"/>
          </a:xfrm>
        </p:spPr>
        <p:txBody>
          <a:bodyPr/>
          <a:lstStyle/>
          <a:p>
            <a:r>
              <a:rPr lang="en-US" altLang="nl-NL" sz="2400" dirty="0" smtClean="0"/>
              <a:t>Evaluation Method (FROC)</a:t>
            </a:r>
            <a:endParaRPr lang="en-US" altLang="nl-NL" sz="2400" dirty="0"/>
          </a:p>
        </p:txBody>
      </p:sp>
      <p:grpSp>
        <p:nvGrpSpPr>
          <p:cNvPr id="13" name="Group 12"/>
          <p:cNvGrpSpPr>
            <a:grpSpLocks/>
          </p:cNvGrpSpPr>
          <p:nvPr/>
        </p:nvGrpSpPr>
        <p:grpSpPr bwMode="auto">
          <a:xfrm>
            <a:off x="5406801" y="1298779"/>
            <a:ext cx="1973511" cy="3191800"/>
            <a:chOff x="9056073" y="1378296"/>
            <a:chExt cx="4320480" cy="7048576"/>
          </a:xfrm>
        </p:grpSpPr>
        <p:pic>
          <p:nvPicPr>
            <p:cNvPr id="63509" name="Picture 5" descr="probabilities.png"/>
            <p:cNvPicPr>
              <a:picLocks noChangeAspect="1"/>
            </p:cNvPicPr>
            <p:nvPr/>
          </p:nvPicPr>
          <p:blipFill>
            <a:blip r:embed="rId3">
              <a:extLst>
                <a:ext uri="{28A0092B-C50C-407E-A947-70E740481C1C}">
                  <a14:useLocalDpi xmlns:a14="http://schemas.microsoft.com/office/drawing/2010/main" val="0"/>
                </a:ext>
              </a:extLst>
            </a:blip>
            <a:srcRect l="11613" r="6660"/>
            <a:stretch>
              <a:fillRect/>
            </a:stretch>
          </p:blipFill>
          <p:spPr bwMode="auto">
            <a:xfrm>
              <a:off x="9056073" y="1378296"/>
              <a:ext cx="4320480" cy="704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608935" y="7541038"/>
              <a:ext cx="2584605" cy="605771"/>
            </a:xfrm>
            <a:prstGeom prst="rect">
              <a:avLst/>
            </a:prstGeom>
            <a:noFill/>
          </p:spPr>
          <p:txBody>
            <a:bodyPr wrap="none">
              <a:spAutoFit/>
            </a:bodyPr>
            <a:lstStyle/>
            <a:p>
              <a:pPr algn="ctr">
                <a:defRPr/>
              </a:pPr>
              <a:r>
                <a:rPr lang="en-US" sz="1476" dirty="0">
                  <a:ea typeface="ヒラギノ明朝 ProN W3" charset="0"/>
                  <a:cs typeface="ヒラギノ明朝 ProN W3" charset="0"/>
                </a:rPr>
                <a:t>Likelihood Map</a:t>
              </a:r>
            </a:p>
          </p:txBody>
        </p:sp>
      </p:grpSp>
      <p:pic>
        <p:nvPicPr>
          <p:cNvPr id="3" name="Picture 2" descr="th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3867" y="1298779"/>
            <a:ext cx="2389370" cy="318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359606" y="3976501"/>
            <a:ext cx="1239314" cy="319446"/>
          </a:xfrm>
          <a:prstGeom prst="rect">
            <a:avLst/>
          </a:prstGeom>
          <a:noFill/>
        </p:spPr>
        <p:txBody>
          <a:bodyPr wrap="none">
            <a:spAutoFit/>
          </a:bodyPr>
          <a:lstStyle/>
          <a:p>
            <a:pPr algn="ctr">
              <a:defRPr/>
            </a:pPr>
            <a:r>
              <a:rPr lang="en-US" sz="1476" dirty="0">
                <a:ea typeface="ヒラギノ明朝 ProN W3" charset="0"/>
                <a:cs typeface="ヒラギノ明朝 ProN W3" charset="0"/>
              </a:rPr>
              <a:t>Local Maxima</a:t>
            </a:r>
          </a:p>
        </p:txBody>
      </p:sp>
      <p:pic>
        <p:nvPicPr>
          <p:cNvPr id="15" name="Picture 14" descr="th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3867" y="1298779"/>
            <a:ext cx="2384346" cy="317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h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33867" y="1292084"/>
            <a:ext cx="2389369" cy="31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th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33867" y="1298779"/>
            <a:ext cx="2389369" cy="318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th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28844" y="1295502"/>
            <a:ext cx="2365455" cy="315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th5.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33867" y="1302198"/>
            <a:ext cx="2365454" cy="31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020960" y="1474270"/>
            <a:ext cx="1467774" cy="319446"/>
          </a:xfrm>
          <a:prstGeom prst="rect">
            <a:avLst/>
          </a:prstGeom>
          <a:noFill/>
        </p:spPr>
        <p:txBody>
          <a:bodyPr wrap="none">
            <a:spAutoFit/>
          </a:bodyPr>
          <a:lstStyle/>
          <a:p>
            <a:pPr algn="ctr">
              <a:defRPr/>
            </a:pPr>
            <a:r>
              <a:rPr lang="en-US" sz="1476" dirty="0">
                <a:solidFill>
                  <a:schemeClr val="bg2"/>
                </a:solidFill>
                <a:ea typeface="ヒラギノ明朝 ProN W3" charset="0"/>
                <a:cs typeface="ヒラギノ明朝 ProN W3" charset="0"/>
              </a:rPr>
              <a:t>Threshold &gt; 0.00</a:t>
            </a:r>
          </a:p>
        </p:txBody>
      </p:sp>
      <p:sp>
        <p:nvSpPr>
          <p:cNvPr id="21" name="TextBox 20"/>
          <p:cNvSpPr txBox="1"/>
          <p:nvPr/>
        </p:nvSpPr>
        <p:spPr>
          <a:xfrm>
            <a:off x="5025983" y="1475109"/>
            <a:ext cx="1467774" cy="319446"/>
          </a:xfrm>
          <a:prstGeom prst="rect">
            <a:avLst/>
          </a:prstGeom>
          <a:noFill/>
        </p:spPr>
        <p:txBody>
          <a:bodyPr wrap="none">
            <a:spAutoFit/>
          </a:bodyPr>
          <a:lstStyle/>
          <a:p>
            <a:pPr algn="ctr">
              <a:defRPr/>
            </a:pPr>
            <a:r>
              <a:rPr lang="en-US" sz="1476" dirty="0">
                <a:solidFill>
                  <a:schemeClr val="bg2"/>
                </a:solidFill>
                <a:ea typeface="ヒラギノ明朝 ProN W3" charset="0"/>
                <a:cs typeface="ヒラギノ明朝 ProN W3" charset="0"/>
              </a:rPr>
              <a:t>Threshold &gt; 0.90</a:t>
            </a:r>
          </a:p>
        </p:txBody>
      </p:sp>
      <p:sp>
        <p:nvSpPr>
          <p:cNvPr id="22" name="TextBox 21"/>
          <p:cNvSpPr txBox="1"/>
          <p:nvPr/>
        </p:nvSpPr>
        <p:spPr>
          <a:xfrm>
            <a:off x="5027312" y="1482643"/>
            <a:ext cx="1467774" cy="319446"/>
          </a:xfrm>
          <a:prstGeom prst="rect">
            <a:avLst/>
          </a:prstGeom>
          <a:noFill/>
        </p:spPr>
        <p:txBody>
          <a:bodyPr wrap="none">
            <a:spAutoFit/>
          </a:bodyPr>
          <a:lstStyle/>
          <a:p>
            <a:pPr algn="ctr">
              <a:defRPr/>
            </a:pPr>
            <a:r>
              <a:rPr lang="en-US" sz="1476" dirty="0">
                <a:solidFill>
                  <a:schemeClr val="bg2"/>
                </a:solidFill>
                <a:ea typeface="ヒラギノ明朝 ProN W3" charset="0"/>
                <a:cs typeface="ヒラギノ明朝 ProN W3" charset="0"/>
              </a:rPr>
              <a:t>Threshold &gt; 0.95</a:t>
            </a:r>
          </a:p>
        </p:txBody>
      </p:sp>
      <p:sp>
        <p:nvSpPr>
          <p:cNvPr id="23" name="TextBox 22"/>
          <p:cNvSpPr txBox="1"/>
          <p:nvPr/>
        </p:nvSpPr>
        <p:spPr>
          <a:xfrm>
            <a:off x="5027312" y="1482290"/>
            <a:ext cx="1467774" cy="319446"/>
          </a:xfrm>
          <a:prstGeom prst="rect">
            <a:avLst/>
          </a:prstGeom>
          <a:noFill/>
        </p:spPr>
        <p:txBody>
          <a:bodyPr wrap="none">
            <a:spAutoFit/>
          </a:bodyPr>
          <a:lstStyle/>
          <a:p>
            <a:pPr algn="ctr">
              <a:defRPr/>
            </a:pPr>
            <a:r>
              <a:rPr lang="en-US" sz="1476" dirty="0">
                <a:solidFill>
                  <a:schemeClr val="bg2"/>
                </a:solidFill>
                <a:ea typeface="ヒラギノ明朝 ProN W3" charset="0"/>
                <a:cs typeface="ヒラギノ明朝 ProN W3" charset="0"/>
              </a:rPr>
              <a:t>Threshold &gt; 0.97</a:t>
            </a:r>
          </a:p>
        </p:txBody>
      </p:sp>
      <p:sp>
        <p:nvSpPr>
          <p:cNvPr id="25" name="TextBox 24"/>
          <p:cNvSpPr txBox="1"/>
          <p:nvPr/>
        </p:nvSpPr>
        <p:spPr>
          <a:xfrm>
            <a:off x="5027312" y="1475948"/>
            <a:ext cx="1467774" cy="319446"/>
          </a:xfrm>
          <a:prstGeom prst="rect">
            <a:avLst/>
          </a:prstGeom>
          <a:noFill/>
        </p:spPr>
        <p:txBody>
          <a:bodyPr wrap="none">
            <a:spAutoFit/>
          </a:bodyPr>
          <a:lstStyle/>
          <a:p>
            <a:pPr algn="ctr">
              <a:defRPr/>
            </a:pPr>
            <a:r>
              <a:rPr lang="en-US" sz="1476" dirty="0">
                <a:solidFill>
                  <a:schemeClr val="bg2"/>
                </a:solidFill>
                <a:ea typeface="ヒラギノ明朝 ProN W3" charset="0"/>
                <a:cs typeface="ヒラギノ明朝 ProN W3" charset="0"/>
              </a:rPr>
              <a:t>Threshold &gt; 0.99</a:t>
            </a:r>
          </a:p>
        </p:txBody>
      </p:sp>
      <p:grpSp>
        <p:nvGrpSpPr>
          <p:cNvPr id="24" name="Group 23"/>
          <p:cNvGrpSpPr>
            <a:grpSpLocks/>
          </p:cNvGrpSpPr>
          <p:nvPr/>
        </p:nvGrpSpPr>
        <p:grpSpPr bwMode="auto">
          <a:xfrm>
            <a:off x="1433799" y="1306313"/>
            <a:ext cx="3877485" cy="3185105"/>
            <a:chOff x="43654" y="1378296"/>
            <a:chExt cx="8697137" cy="7048576"/>
          </a:xfrm>
        </p:grpSpPr>
        <p:pic>
          <p:nvPicPr>
            <p:cNvPr id="63505" name="Picture 3" descr="FLAIR.png"/>
            <p:cNvPicPr>
              <a:picLocks noChangeAspect="1"/>
            </p:cNvPicPr>
            <p:nvPr/>
          </p:nvPicPr>
          <p:blipFill>
            <a:blip r:embed="rId9">
              <a:extLst>
                <a:ext uri="{28A0092B-C50C-407E-A947-70E740481C1C}">
                  <a14:useLocalDpi xmlns:a14="http://schemas.microsoft.com/office/drawing/2010/main" val="0"/>
                </a:ext>
              </a:extLst>
            </a:blip>
            <a:srcRect l="10016" r="7455"/>
            <a:stretch>
              <a:fillRect/>
            </a:stretch>
          </p:blipFill>
          <p:spPr bwMode="auto">
            <a:xfrm>
              <a:off x="43654" y="1378296"/>
              <a:ext cx="4362837" cy="704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6" name="Picture 4" descr="WML.png"/>
            <p:cNvPicPr>
              <a:picLocks noChangeAspect="1"/>
            </p:cNvPicPr>
            <p:nvPr/>
          </p:nvPicPr>
          <p:blipFill>
            <a:blip r:embed="rId10">
              <a:extLst>
                <a:ext uri="{28A0092B-C50C-407E-A947-70E740481C1C}">
                  <a14:useLocalDpi xmlns:a14="http://schemas.microsoft.com/office/drawing/2010/main" val="0"/>
                </a:ext>
              </a:extLst>
            </a:blip>
            <a:srcRect l="14429" t="301" r="7318" b="-301"/>
            <a:stretch>
              <a:fillRect/>
            </a:stretch>
          </p:blipFill>
          <p:spPr bwMode="auto">
            <a:xfrm>
              <a:off x="4603992" y="1378296"/>
              <a:ext cx="4136799" cy="704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1699628" y="7541038"/>
              <a:ext cx="1158870" cy="605771"/>
            </a:xfrm>
            <a:prstGeom prst="rect">
              <a:avLst/>
            </a:prstGeom>
            <a:noFill/>
          </p:spPr>
          <p:txBody>
            <a:bodyPr wrap="none">
              <a:spAutoFit/>
            </a:bodyPr>
            <a:lstStyle/>
            <a:p>
              <a:pPr algn="ctr">
                <a:defRPr/>
              </a:pPr>
              <a:r>
                <a:rPr lang="en-US" sz="1476" dirty="0">
                  <a:ea typeface="ヒラギノ明朝 ProN W3" charset="0"/>
                  <a:cs typeface="ヒラギノ明朝 ProN W3" charset="0"/>
                </a:rPr>
                <a:t>FLAIR</a:t>
              </a:r>
            </a:p>
          </p:txBody>
        </p:sp>
        <p:sp>
          <p:nvSpPr>
            <p:cNvPr id="29" name="TextBox 28"/>
            <p:cNvSpPr txBox="1"/>
            <p:nvPr/>
          </p:nvSpPr>
          <p:spPr>
            <a:xfrm>
              <a:off x="5541145" y="7541038"/>
              <a:ext cx="2130105" cy="605771"/>
            </a:xfrm>
            <a:prstGeom prst="rect">
              <a:avLst/>
            </a:prstGeom>
            <a:noFill/>
          </p:spPr>
          <p:txBody>
            <a:bodyPr wrap="none">
              <a:spAutoFit/>
            </a:bodyPr>
            <a:lstStyle/>
            <a:p>
              <a:pPr algn="ctr">
                <a:defRPr/>
              </a:pPr>
              <a:r>
                <a:rPr lang="en-US" sz="1476" dirty="0">
                  <a:ea typeface="ヒラギノ明朝 ProN W3" charset="0"/>
                  <a:cs typeface="ヒラギノ明朝 ProN W3" charset="0"/>
                </a:rPr>
                <a:t>Annotations</a:t>
              </a:r>
            </a:p>
          </p:txBody>
        </p:sp>
      </p:grpSp>
    </p:spTree>
    <p:extLst>
      <p:ext uri="{BB962C8B-B14F-4D97-AF65-F5344CB8AC3E}">
        <p14:creationId xmlns:p14="http://schemas.microsoft.com/office/powerpoint/2010/main" val="12129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fill="hold" nodeType="clickEffect">
                                  <p:stCondLst>
                                    <p:cond delay="0"/>
                                  </p:stCondLst>
                                  <p:childTnLst>
                                    <p:animMotion origin="layout" path="M 0 -2.46914E-7 L -1.20729 0.00031 " pathEditMode="relative" rAng="0" ptsTypes="AA">
                                      <p:cBhvr>
                                        <p:cTn id="6" dur="1000" fill="hold"/>
                                        <p:tgtEl>
                                          <p:spTgt spid="24"/>
                                        </p:tgtEl>
                                        <p:attrNameLst>
                                          <p:attrName>ppt_x</p:attrName>
                                          <p:attrName>ppt_y</p:attrName>
                                        </p:attrNameLst>
                                      </p:cBhvr>
                                      <p:rCtr x="-60365" y="0"/>
                                    </p:animMotion>
                                  </p:childTnLst>
                                </p:cTn>
                              </p:par>
                              <p:par>
                                <p:cTn id="7" presetID="42" presetClass="path" presetSubtype="0" accel="50000" decel="50000" fill="hold" nodeType="withEffect">
                                  <p:stCondLst>
                                    <p:cond delay="0"/>
                                  </p:stCondLst>
                                  <p:childTnLst>
                                    <p:animMotion origin="layout" path="M -1.94444E-6 -4.32099E-6 L -0.33039 0.00092 " pathEditMode="relative" rAng="0" ptsTypes="AA">
                                      <p:cBhvr>
                                        <p:cTn id="8" dur="1000" fill="hold"/>
                                        <p:tgtEl>
                                          <p:spTgt spid="13"/>
                                        </p:tgtEl>
                                        <p:attrNameLst>
                                          <p:attrName>ppt_x</p:attrName>
                                          <p:attrName>ppt_y</p:attrName>
                                        </p:attrNameLst>
                                      </p:cBhvr>
                                      <p:rCtr x="-16493" y="370"/>
                                    </p:animMotion>
                                  </p:child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20"/>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2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22"/>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0" grpId="0"/>
      <p:bldP spid="20" grpId="1"/>
      <p:bldP spid="21" grpId="0"/>
      <p:bldP spid="21" grpId="1"/>
      <p:bldP spid="22" grpId="0"/>
      <p:bldP spid="22" grpId="1"/>
      <p:bldP spid="23" grpId="0"/>
      <p:bldP spid="23" grpId="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67743" y="1203598"/>
            <a:ext cx="1289197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aphicFrame>
        <p:nvGraphicFramePr>
          <p:cNvPr id="4" name="Object 3"/>
          <p:cNvGraphicFramePr>
            <a:graphicFrameLocks noChangeAspect="1"/>
          </p:cNvGraphicFramePr>
          <p:nvPr>
            <p:extLst>
              <p:ext uri="{D42A27DB-BD31-4B8C-83A1-F6EECF244321}">
                <p14:modId xmlns:p14="http://schemas.microsoft.com/office/powerpoint/2010/main" val="562728676"/>
              </p:ext>
            </p:extLst>
          </p:nvPr>
        </p:nvGraphicFramePr>
        <p:xfrm>
          <a:off x="2267743" y="1203598"/>
          <a:ext cx="4176464" cy="3451290"/>
        </p:xfrm>
        <a:graphic>
          <a:graphicData uri="http://schemas.openxmlformats.org/presentationml/2006/ole">
            <mc:AlternateContent xmlns:mc="http://schemas.openxmlformats.org/markup-compatibility/2006">
              <mc:Choice xmlns:v="urn:schemas-microsoft-com:vml" Requires="v">
                <p:oleObj spid="_x0000_s3181" name="Bitmap Image" r:id="rId3" imgW="9400000" imgH="7780952" progId="Paint.Picture">
                  <p:embed/>
                </p:oleObj>
              </mc:Choice>
              <mc:Fallback>
                <p:oleObj name="Bitmap Image" r:id="rId3" imgW="9400000" imgH="7780952" progId="Paint.Picture">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3" y="1203598"/>
                        <a:ext cx="4176464" cy="3451290"/>
                      </a:xfrm>
                      <a:prstGeom prst="rect">
                        <a:avLst/>
                      </a:prstGeom>
                      <a:noFill/>
                    </p:spPr>
                  </p:pic>
                </p:oleObj>
              </mc:Fallback>
            </mc:AlternateContent>
          </a:graphicData>
        </a:graphic>
      </p:graphicFrame>
      <p:sp>
        <p:nvSpPr>
          <p:cNvPr id="8" name="Titel 8"/>
          <p:cNvSpPr>
            <a:spLocks noGrp="1"/>
          </p:cNvSpPr>
          <p:nvPr>
            <p:ph type="title"/>
          </p:nvPr>
        </p:nvSpPr>
        <p:spPr>
          <a:xfrm>
            <a:off x="522000" y="555526"/>
            <a:ext cx="8100000" cy="533400"/>
          </a:xfrm>
        </p:spPr>
        <p:txBody>
          <a:bodyPr/>
          <a:lstStyle/>
          <a:p>
            <a:r>
              <a:rPr lang="en-US" sz="2400" dirty="0" smtClean="0"/>
              <a:t>Results: FROC (Different Classifiers)</a:t>
            </a:r>
            <a:endParaRPr lang="nl-NL" sz="2400" dirty="0"/>
          </a:p>
        </p:txBody>
      </p:sp>
    </p:spTree>
    <p:extLst>
      <p:ext uri="{BB962C8B-B14F-4D97-AF65-F5344CB8AC3E}">
        <p14:creationId xmlns:p14="http://schemas.microsoft.com/office/powerpoint/2010/main" val="987649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Results: FROC (Different Feature Sets)</a:t>
            </a:r>
            <a:endParaRPr lang="nl-NL" sz="2400" dirty="0"/>
          </a:p>
        </p:txBody>
      </p:sp>
      <p:sp>
        <p:nvSpPr>
          <p:cNvPr id="2" name="Rectangle 2"/>
          <p:cNvSpPr>
            <a:spLocks noChangeArrowheads="1"/>
          </p:cNvSpPr>
          <p:nvPr/>
        </p:nvSpPr>
        <p:spPr bwMode="auto">
          <a:xfrm>
            <a:off x="1979711" y="1054264"/>
            <a:ext cx="1305507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aphicFrame>
        <p:nvGraphicFramePr>
          <p:cNvPr id="4" name="Object 3"/>
          <p:cNvGraphicFramePr>
            <a:graphicFrameLocks noChangeAspect="1"/>
          </p:cNvGraphicFramePr>
          <p:nvPr>
            <p:extLst>
              <p:ext uri="{D42A27DB-BD31-4B8C-83A1-F6EECF244321}">
                <p14:modId xmlns:p14="http://schemas.microsoft.com/office/powerpoint/2010/main" val="299994915"/>
              </p:ext>
            </p:extLst>
          </p:nvPr>
        </p:nvGraphicFramePr>
        <p:xfrm>
          <a:off x="1187624" y="1227484"/>
          <a:ext cx="4274050" cy="3427180"/>
        </p:xfrm>
        <a:graphic>
          <a:graphicData uri="http://schemas.openxmlformats.org/presentationml/2006/ole">
            <mc:AlternateContent xmlns:mc="http://schemas.openxmlformats.org/markup-compatibility/2006">
              <mc:Choice xmlns:v="urn:schemas-microsoft-com:vml" Requires="v">
                <p:oleObj spid="_x0000_s4207" name="Bitmap Image" r:id="rId4" imgW="8202170" imgH="6563641" progId="Paint.Picture">
                  <p:embed/>
                </p:oleObj>
              </mc:Choice>
              <mc:Fallback>
                <p:oleObj name="Bitmap Image" r:id="rId4" imgW="8202170" imgH="6563641" progId="Paint.Pictur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227484"/>
                        <a:ext cx="4274050" cy="3427180"/>
                      </a:xfrm>
                      <a:prstGeom prst="rect">
                        <a:avLst/>
                      </a:prstGeom>
                      <a:noFill/>
                    </p:spPr>
                  </p:pic>
                </p:oleObj>
              </mc:Fallback>
            </mc:AlternateContent>
          </a:graphicData>
        </a:graphic>
      </p:graphicFrame>
      <p:sp>
        <p:nvSpPr>
          <p:cNvPr id="5" name="TextBox 4"/>
          <p:cNvSpPr txBox="1"/>
          <p:nvPr/>
        </p:nvSpPr>
        <p:spPr>
          <a:xfrm>
            <a:off x="5461674" y="3363838"/>
            <a:ext cx="2160848" cy="1169551"/>
          </a:xfrm>
          <a:prstGeom prst="rect">
            <a:avLst/>
          </a:prstGeom>
          <a:noFill/>
        </p:spPr>
        <p:txBody>
          <a:bodyPr wrap="none" rtlCol="0">
            <a:spAutoFit/>
          </a:bodyPr>
          <a:lstStyle/>
          <a:p>
            <a:r>
              <a:rPr lang="en-US" sz="1400" dirty="0" smtClean="0"/>
              <a:t>I: Intensities</a:t>
            </a:r>
          </a:p>
          <a:p>
            <a:r>
              <a:rPr lang="en-US" sz="1400" dirty="0" smtClean="0"/>
              <a:t>T: tissue probabilities</a:t>
            </a:r>
          </a:p>
          <a:p>
            <a:r>
              <a:rPr lang="en-US" sz="1400" dirty="0" smtClean="0"/>
              <a:t>L: Location features</a:t>
            </a:r>
          </a:p>
          <a:p>
            <a:r>
              <a:rPr lang="en-US" sz="1400" dirty="0" smtClean="0"/>
              <a:t>S: </a:t>
            </a:r>
            <a:r>
              <a:rPr lang="en-US" sz="1400" dirty="0"/>
              <a:t>S</a:t>
            </a:r>
            <a:r>
              <a:rPr lang="en-US" sz="1400" dirty="0" smtClean="0"/>
              <a:t>econd order derivatives</a:t>
            </a:r>
          </a:p>
          <a:p>
            <a:r>
              <a:rPr lang="en-US" sz="1400" dirty="0" smtClean="0"/>
              <a:t>A: Annular filter</a:t>
            </a:r>
            <a:endParaRPr lang="nl-NL" sz="1400" dirty="0"/>
          </a:p>
        </p:txBody>
      </p:sp>
    </p:spTree>
    <p:extLst>
      <p:ext uri="{BB962C8B-B14F-4D97-AF65-F5344CB8AC3E}">
        <p14:creationId xmlns:p14="http://schemas.microsoft.com/office/powerpoint/2010/main" val="1742615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Visualized Results</a:t>
            </a:r>
            <a:endParaRPr lang="nl-NL" sz="2400" dirty="0"/>
          </a:p>
        </p:txBody>
      </p:sp>
      <p:sp>
        <p:nvSpPr>
          <p:cNvPr id="2" name="Rectangle 2"/>
          <p:cNvSpPr>
            <a:spLocks noChangeArrowheads="1"/>
          </p:cNvSpPr>
          <p:nvPr/>
        </p:nvSpPr>
        <p:spPr bwMode="auto">
          <a:xfrm>
            <a:off x="1979711" y="1054264"/>
            <a:ext cx="1305507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pic>
        <p:nvPicPr>
          <p:cNvPr id="4" name="Picture 3"/>
          <p:cNvPicPr>
            <a:picLocks noChangeAspect="1"/>
          </p:cNvPicPr>
          <p:nvPr/>
        </p:nvPicPr>
        <p:blipFill>
          <a:blip r:embed="rId3"/>
          <a:stretch>
            <a:fillRect/>
          </a:stretch>
        </p:blipFill>
        <p:spPr>
          <a:xfrm rot="10800000">
            <a:off x="683568" y="1131590"/>
            <a:ext cx="7740352" cy="3164216"/>
          </a:xfrm>
          <a:prstGeom prst="rect">
            <a:avLst/>
          </a:prstGeom>
        </p:spPr>
      </p:pic>
      <p:sp>
        <p:nvSpPr>
          <p:cNvPr id="5" name="TextBox 4"/>
          <p:cNvSpPr txBox="1"/>
          <p:nvPr/>
        </p:nvSpPr>
        <p:spPr>
          <a:xfrm>
            <a:off x="1210282" y="4295807"/>
            <a:ext cx="1489510" cy="369332"/>
          </a:xfrm>
          <a:prstGeom prst="rect">
            <a:avLst/>
          </a:prstGeom>
          <a:noFill/>
        </p:spPr>
        <p:txBody>
          <a:bodyPr wrap="none" rtlCol="0">
            <a:spAutoFit/>
          </a:bodyPr>
          <a:lstStyle/>
          <a:p>
            <a:r>
              <a:rPr lang="en-US" dirty="0" smtClean="0">
                <a:solidFill>
                  <a:schemeClr val="bg1"/>
                </a:solidFill>
              </a:rPr>
              <a:t>Original FLAIR</a:t>
            </a:r>
            <a:endParaRPr lang="nl-NL" dirty="0">
              <a:solidFill>
                <a:schemeClr val="bg1"/>
              </a:solidFill>
            </a:endParaRPr>
          </a:p>
        </p:txBody>
      </p:sp>
      <p:sp>
        <p:nvSpPr>
          <p:cNvPr id="10" name="TextBox 9"/>
          <p:cNvSpPr txBox="1"/>
          <p:nvPr/>
        </p:nvSpPr>
        <p:spPr>
          <a:xfrm>
            <a:off x="3635896" y="4295807"/>
            <a:ext cx="2023311" cy="369332"/>
          </a:xfrm>
          <a:prstGeom prst="rect">
            <a:avLst/>
          </a:prstGeom>
          <a:noFill/>
        </p:spPr>
        <p:txBody>
          <a:bodyPr wrap="none" rtlCol="0">
            <a:spAutoFit/>
          </a:bodyPr>
          <a:lstStyle/>
          <a:p>
            <a:r>
              <a:rPr lang="en-US" dirty="0" smtClean="0">
                <a:solidFill>
                  <a:schemeClr val="bg1"/>
                </a:solidFill>
              </a:rPr>
              <a:t>Reference Standard</a:t>
            </a:r>
            <a:endParaRPr lang="nl-NL" dirty="0">
              <a:solidFill>
                <a:schemeClr val="bg1"/>
              </a:solidFill>
            </a:endParaRPr>
          </a:p>
        </p:txBody>
      </p:sp>
      <p:sp>
        <p:nvSpPr>
          <p:cNvPr id="11" name="TextBox 10"/>
          <p:cNvSpPr txBox="1"/>
          <p:nvPr/>
        </p:nvSpPr>
        <p:spPr>
          <a:xfrm>
            <a:off x="6300192" y="4295807"/>
            <a:ext cx="2235868" cy="369332"/>
          </a:xfrm>
          <a:prstGeom prst="rect">
            <a:avLst/>
          </a:prstGeom>
          <a:noFill/>
        </p:spPr>
        <p:txBody>
          <a:bodyPr wrap="none" rtlCol="0">
            <a:spAutoFit/>
          </a:bodyPr>
          <a:lstStyle/>
          <a:p>
            <a:r>
              <a:rPr lang="en-US" dirty="0" smtClean="0">
                <a:solidFill>
                  <a:schemeClr val="bg1"/>
                </a:solidFill>
              </a:rPr>
              <a:t>CAD system detection</a:t>
            </a:r>
            <a:endParaRPr lang="nl-NL" dirty="0">
              <a:solidFill>
                <a:schemeClr val="bg1"/>
              </a:solidFill>
            </a:endParaRPr>
          </a:p>
        </p:txBody>
      </p:sp>
      <p:pic>
        <p:nvPicPr>
          <p:cNvPr id="3" name="Picture 2"/>
          <p:cNvPicPr>
            <a:picLocks noChangeAspect="1"/>
          </p:cNvPicPr>
          <p:nvPr/>
        </p:nvPicPr>
        <p:blipFill>
          <a:blip r:embed="rId4"/>
          <a:stretch>
            <a:fillRect/>
          </a:stretch>
        </p:blipFill>
        <p:spPr>
          <a:xfrm rot="10800000">
            <a:off x="2405547" y="1131590"/>
            <a:ext cx="1335810" cy="1694091"/>
          </a:xfrm>
          <a:prstGeom prst="rect">
            <a:avLst/>
          </a:prstGeom>
        </p:spPr>
      </p:pic>
      <p:sp>
        <p:nvSpPr>
          <p:cNvPr id="6" name="Rectangle 5"/>
          <p:cNvSpPr/>
          <p:nvPr/>
        </p:nvSpPr>
        <p:spPr>
          <a:xfrm>
            <a:off x="2405547" y="1115573"/>
            <a:ext cx="1368152" cy="172612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a:off x="1475657" y="1587664"/>
            <a:ext cx="432048" cy="55203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Straight Connector 12"/>
          <p:cNvCxnSpPr/>
          <p:nvPr/>
        </p:nvCxnSpPr>
        <p:spPr>
          <a:xfrm flipV="1">
            <a:off x="1475656" y="1131590"/>
            <a:ext cx="929890" cy="44005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908259" y="1461252"/>
            <a:ext cx="464945" cy="13308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66001" y="2155718"/>
            <a:ext cx="939544" cy="68597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08259" y="2134386"/>
            <a:ext cx="497286" cy="21541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1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Visualized </a:t>
            </a:r>
            <a:r>
              <a:rPr lang="en-US" sz="2400" dirty="0"/>
              <a:t>R</a:t>
            </a:r>
            <a:r>
              <a:rPr lang="en-US" sz="2400" dirty="0" smtClean="0"/>
              <a:t>esults</a:t>
            </a:r>
            <a:endParaRPr lang="nl-NL" sz="2400" dirty="0"/>
          </a:p>
        </p:txBody>
      </p:sp>
      <p:sp>
        <p:nvSpPr>
          <p:cNvPr id="2" name="Rectangle 2"/>
          <p:cNvSpPr>
            <a:spLocks noChangeArrowheads="1"/>
          </p:cNvSpPr>
          <p:nvPr/>
        </p:nvSpPr>
        <p:spPr bwMode="auto">
          <a:xfrm>
            <a:off x="1979711" y="1054264"/>
            <a:ext cx="1305507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pic>
        <p:nvPicPr>
          <p:cNvPr id="4" name="Picture 3"/>
          <p:cNvPicPr>
            <a:picLocks noChangeAspect="1"/>
          </p:cNvPicPr>
          <p:nvPr/>
        </p:nvPicPr>
        <p:blipFill>
          <a:blip r:embed="rId3"/>
          <a:stretch>
            <a:fillRect/>
          </a:stretch>
        </p:blipFill>
        <p:spPr>
          <a:xfrm rot="10800000">
            <a:off x="827584" y="1275606"/>
            <a:ext cx="7682272" cy="2934533"/>
          </a:xfrm>
          <a:prstGeom prst="rect">
            <a:avLst/>
          </a:prstGeom>
        </p:spPr>
      </p:pic>
      <p:sp>
        <p:nvSpPr>
          <p:cNvPr id="8" name="TextBox 7"/>
          <p:cNvSpPr txBox="1"/>
          <p:nvPr/>
        </p:nvSpPr>
        <p:spPr>
          <a:xfrm>
            <a:off x="1210282" y="4295807"/>
            <a:ext cx="1489510" cy="369332"/>
          </a:xfrm>
          <a:prstGeom prst="rect">
            <a:avLst/>
          </a:prstGeom>
          <a:noFill/>
        </p:spPr>
        <p:txBody>
          <a:bodyPr wrap="none" rtlCol="0">
            <a:spAutoFit/>
          </a:bodyPr>
          <a:lstStyle/>
          <a:p>
            <a:r>
              <a:rPr lang="en-US" dirty="0" smtClean="0">
                <a:solidFill>
                  <a:schemeClr val="bg1"/>
                </a:solidFill>
              </a:rPr>
              <a:t>Original FLAIR</a:t>
            </a:r>
            <a:endParaRPr lang="nl-NL" dirty="0">
              <a:solidFill>
                <a:schemeClr val="bg1"/>
              </a:solidFill>
            </a:endParaRPr>
          </a:p>
        </p:txBody>
      </p:sp>
      <p:sp>
        <p:nvSpPr>
          <p:cNvPr id="10" name="TextBox 9"/>
          <p:cNvSpPr txBox="1"/>
          <p:nvPr/>
        </p:nvSpPr>
        <p:spPr>
          <a:xfrm>
            <a:off x="3635896" y="4295807"/>
            <a:ext cx="2023311" cy="369332"/>
          </a:xfrm>
          <a:prstGeom prst="rect">
            <a:avLst/>
          </a:prstGeom>
          <a:noFill/>
        </p:spPr>
        <p:txBody>
          <a:bodyPr wrap="none" rtlCol="0">
            <a:spAutoFit/>
          </a:bodyPr>
          <a:lstStyle/>
          <a:p>
            <a:r>
              <a:rPr lang="en-US" dirty="0" smtClean="0">
                <a:solidFill>
                  <a:schemeClr val="bg1"/>
                </a:solidFill>
              </a:rPr>
              <a:t>Reference Standard</a:t>
            </a:r>
            <a:endParaRPr lang="nl-NL" dirty="0">
              <a:solidFill>
                <a:schemeClr val="bg1"/>
              </a:solidFill>
            </a:endParaRPr>
          </a:p>
        </p:txBody>
      </p:sp>
      <p:sp>
        <p:nvSpPr>
          <p:cNvPr id="11" name="TextBox 10"/>
          <p:cNvSpPr txBox="1"/>
          <p:nvPr/>
        </p:nvSpPr>
        <p:spPr>
          <a:xfrm>
            <a:off x="6300192" y="4295807"/>
            <a:ext cx="2235868" cy="369332"/>
          </a:xfrm>
          <a:prstGeom prst="rect">
            <a:avLst/>
          </a:prstGeom>
          <a:noFill/>
        </p:spPr>
        <p:txBody>
          <a:bodyPr wrap="none" rtlCol="0">
            <a:spAutoFit/>
          </a:bodyPr>
          <a:lstStyle/>
          <a:p>
            <a:r>
              <a:rPr lang="en-US" dirty="0" smtClean="0">
                <a:solidFill>
                  <a:schemeClr val="bg1"/>
                </a:solidFill>
              </a:rPr>
              <a:t>CAD system detection</a:t>
            </a:r>
            <a:endParaRPr lang="nl-NL" dirty="0">
              <a:solidFill>
                <a:schemeClr val="bg1"/>
              </a:solidFill>
            </a:endParaRPr>
          </a:p>
        </p:txBody>
      </p:sp>
    </p:spTree>
    <p:extLst>
      <p:ext uri="{BB962C8B-B14F-4D97-AF65-F5344CB8AC3E}">
        <p14:creationId xmlns:p14="http://schemas.microsoft.com/office/powerpoint/2010/main" val="2824880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Discussion and Conclusions</a:t>
            </a:r>
            <a:endParaRPr lang="nl-NL" sz="2400" dirty="0"/>
          </a:p>
        </p:txBody>
      </p:sp>
      <p:sp>
        <p:nvSpPr>
          <p:cNvPr id="2" name="Content Placeholder 1"/>
          <p:cNvSpPr>
            <a:spLocks noGrp="1"/>
          </p:cNvSpPr>
          <p:nvPr>
            <p:ph idx="1"/>
          </p:nvPr>
        </p:nvSpPr>
        <p:spPr>
          <a:xfrm>
            <a:off x="522000" y="1275606"/>
            <a:ext cx="8100000" cy="3402404"/>
          </a:xfrm>
        </p:spPr>
        <p:txBody>
          <a:bodyPr/>
          <a:lstStyle/>
          <a:p>
            <a:r>
              <a:rPr lang="en-US" sz="1600" dirty="0" smtClean="0"/>
              <a:t>Detection of small WMLs is a challenging task.</a:t>
            </a:r>
          </a:p>
          <a:p>
            <a:pPr lvl="1"/>
            <a:r>
              <a:rPr lang="en-US" sz="1600" dirty="0" smtClean="0"/>
              <a:t>Partial volume effect</a:t>
            </a:r>
          </a:p>
          <a:p>
            <a:pPr lvl="1"/>
            <a:r>
              <a:rPr lang="en-US" sz="1600" dirty="0" smtClean="0"/>
              <a:t>Dirty white matter</a:t>
            </a:r>
          </a:p>
          <a:p>
            <a:pPr lvl="1"/>
            <a:r>
              <a:rPr lang="en-US" sz="1600" dirty="0" smtClean="0"/>
              <a:t>Patient movement artifact and noises</a:t>
            </a:r>
          </a:p>
          <a:p>
            <a:endParaRPr lang="en-US" sz="1600" dirty="0" smtClean="0"/>
          </a:p>
          <a:p>
            <a:r>
              <a:rPr lang="en-US" sz="1600" dirty="0" smtClean="0"/>
              <a:t>Contribution of features</a:t>
            </a:r>
          </a:p>
          <a:p>
            <a:pPr lvl="1"/>
            <a:r>
              <a:rPr lang="en-US" sz="1600" dirty="0" smtClean="0"/>
              <a:t>Location information</a:t>
            </a:r>
          </a:p>
          <a:p>
            <a:pPr lvl="1"/>
            <a:r>
              <a:rPr lang="en-US" sz="1600" dirty="0" smtClean="0"/>
              <a:t>Annular filter</a:t>
            </a:r>
          </a:p>
          <a:p>
            <a:r>
              <a:rPr lang="en-US" sz="1600" dirty="0" smtClean="0"/>
              <a:t>Contribution of classifier</a:t>
            </a:r>
          </a:p>
          <a:p>
            <a:pPr lvl="1"/>
            <a:r>
              <a:rPr lang="en-US" sz="1600" dirty="0" smtClean="0"/>
              <a:t>Adaboost</a:t>
            </a:r>
          </a:p>
          <a:p>
            <a:endParaRPr lang="en-US" sz="1600" dirty="0" smtClean="0"/>
          </a:p>
          <a:p>
            <a:endParaRPr lang="en-US" sz="1600" dirty="0" smtClean="0"/>
          </a:p>
          <a:p>
            <a:endParaRPr lang="en-US" sz="1600" dirty="0" smtClean="0"/>
          </a:p>
          <a:p>
            <a:endParaRPr lang="nl-NL" sz="1600" dirty="0"/>
          </a:p>
        </p:txBody>
      </p:sp>
      <p:pic>
        <p:nvPicPr>
          <p:cNvPr id="4" name="Picture 3"/>
          <p:cNvPicPr>
            <a:picLocks noChangeAspect="1"/>
          </p:cNvPicPr>
          <p:nvPr/>
        </p:nvPicPr>
        <p:blipFill>
          <a:blip r:embed="rId3"/>
          <a:stretch>
            <a:fillRect/>
          </a:stretch>
        </p:blipFill>
        <p:spPr>
          <a:xfrm>
            <a:off x="6084168" y="843558"/>
            <a:ext cx="2359647" cy="27886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4903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648464" y="2139702"/>
            <a:ext cx="1979320" cy="533400"/>
          </a:xfrm>
        </p:spPr>
        <p:txBody>
          <a:bodyPr/>
          <a:lstStyle/>
          <a:p>
            <a:r>
              <a:rPr lang="en-US" sz="2400" dirty="0" smtClean="0"/>
              <a:t>Thanks!</a:t>
            </a:r>
            <a:endParaRPr lang="nl-NL" sz="2400" dirty="0"/>
          </a:p>
        </p:txBody>
      </p:sp>
    </p:spTree>
    <p:extLst>
      <p:ext uri="{BB962C8B-B14F-4D97-AF65-F5344CB8AC3E}">
        <p14:creationId xmlns:p14="http://schemas.microsoft.com/office/powerpoint/2010/main" val="3048218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Extra Slide – Future Work</a:t>
            </a:r>
            <a:endParaRPr lang="nl-NL" sz="2400" dirty="0"/>
          </a:p>
        </p:txBody>
      </p:sp>
      <p:sp>
        <p:nvSpPr>
          <p:cNvPr id="2" name="Content Placeholder 1"/>
          <p:cNvSpPr>
            <a:spLocks noGrp="1"/>
          </p:cNvSpPr>
          <p:nvPr>
            <p:ph idx="1"/>
          </p:nvPr>
        </p:nvSpPr>
        <p:spPr>
          <a:xfrm>
            <a:off x="522000" y="1275606"/>
            <a:ext cx="8100000" cy="3402404"/>
          </a:xfrm>
        </p:spPr>
        <p:txBody>
          <a:bodyPr/>
          <a:lstStyle/>
          <a:p>
            <a:endParaRPr lang="en-US" sz="1600" dirty="0" smtClean="0"/>
          </a:p>
          <a:p>
            <a:endParaRPr lang="en-US" sz="1600" dirty="0" smtClean="0"/>
          </a:p>
          <a:p>
            <a:endParaRPr lang="en-US" sz="1600" dirty="0" smtClean="0"/>
          </a:p>
          <a:p>
            <a:endParaRPr lang="nl-NL" sz="1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8616" y="1088926"/>
            <a:ext cx="3736221" cy="3070320"/>
          </a:xfrm>
          <a:prstGeom prst="rect">
            <a:avLst/>
          </a:prstGeom>
        </p:spPr>
      </p:pic>
      <p:sp>
        <p:nvSpPr>
          <p:cNvPr id="6" name="TextBox 5"/>
          <p:cNvSpPr txBox="1"/>
          <p:nvPr/>
        </p:nvSpPr>
        <p:spPr>
          <a:xfrm>
            <a:off x="475383" y="1419622"/>
            <a:ext cx="4456657"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Specifying another classifier on larger lesions</a:t>
            </a:r>
          </a:p>
          <a:p>
            <a:pPr marL="285750" indent="-285750">
              <a:buFont typeface="Arial" panose="020B0604020202020204" pitchFamily="34" charset="0"/>
              <a:buChar char="•"/>
            </a:pPr>
            <a:r>
              <a:rPr lang="en-US" dirty="0" smtClean="0"/>
              <a:t>Train a second stage classifier on the likelihoods provided by the two size specific classifiers</a:t>
            </a:r>
          </a:p>
          <a:p>
            <a:pPr marL="285750" indent="-285750">
              <a:buFont typeface="Arial" panose="020B0604020202020204" pitchFamily="34" charset="0"/>
              <a:buChar char="•"/>
            </a:pPr>
            <a:r>
              <a:rPr lang="en-US" dirty="0" smtClean="0"/>
              <a:t>Performs better than a single stage classifier!</a:t>
            </a:r>
          </a:p>
          <a:p>
            <a:endParaRPr lang="nl-NL" dirty="0"/>
          </a:p>
        </p:txBody>
      </p:sp>
    </p:spTree>
    <p:extLst>
      <p:ext uri="{BB962C8B-B14F-4D97-AF65-F5344CB8AC3E}">
        <p14:creationId xmlns:p14="http://schemas.microsoft.com/office/powerpoint/2010/main" val="334809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Small Vessel Disease</a:t>
            </a:r>
            <a:endParaRPr lang="nl-NL" sz="2400" dirty="0"/>
          </a:p>
        </p:txBody>
      </p:sp>
      <p:sp>
        <p:nvSpPr>
          <p:cNvPr id="10" name="Tijdelijke aanduiding voor inhoud 9"/>
          <p:cNvSpPr>
            <a:spLocks noGrp="1"/>
          </p:cNvSpPr>
          <p:nvPr>
            <p:ph idx="1"/>
          </p:nvPr>
        </p:nvSpPr>
        <p:spPr>
          <a:xfrm>
            <a:off x="522000" y="1203598"/>
            <a:ext cx="8100000" cy="3152632"/>
          </a:xfrm>
        </p:spPr>
        <p:txBody>
          <a:bodyPr/>
          <a:lstStyle/>
          <a:p>
            <a:pPr marL="339725" indent="-342900"/>
            <a:r>
              <a:rPr lang="en-US" sz="1600" dirty="0">
                <a:sym typeface="Wingdings" pitchFamily="2" charset="2"/>
              </a:rPr>
              <a:t>Only in some cases SVD leads to </a:t>
            </a:r>
          </a:p>
          <a:p>
            <a:pPr marL="665162" lvl="1" indent="-342900"/>
            <a:r>
              <a:rPr lang="en-US" sz="1600" dirty="0">
                <a:sym typeface="Wingdings" pitchFamily="2" charset="2"/>
              </a:rPr>
              <a:t>Cognitive impairment</a:t>
            </a:r>
          </a:p>
          <a:p>
            <a:pPr marL="665162" lvl="1" indent="-342900"/>
            <a:r>
              <a:rPr lang="en-US" sz="1600" dirty="0">
                <a:sym typeface="Wingdings" pitchFamily="2" charset="2"/>
              </a:rPr>
              <a:t>Motor impairment</a:t>
            </a:r>
          </a:p>
          <a:p>
            <a:pPr marL="665162" lvl="1" indent="-342900"/>
            <a:r>
              <a:rPr lang="en-US" sz="1600" dirty="0">
                <a:sym typeface="Wingdings" pitchFamily="2" charset="2"/>
              </a:rPr>
              <a:t>Dementia</a:t>
            </a:r>
          </a:p>
          <a:p>
            <a:pPr marL="665162" lvl="1" indent="-342900"/>
            <a:r>
              <a:rPr lang="en-US" sz="1600" dirty="0" smtClean="0">
                <a:sym typeface="Wingdings" pitchFamily="2" charset="2"/>
              </a:rPr>
              <a:t>Parkinsonism</a:t>
            </a:r>
          </a:p>
          <a:p>
            <a:pPr marL="339725" indent="-342900"/>
            <a:r>
              <a:rPr lang="en-US" sz="1600" dirty="0" smtClean="0">
                <a:sym typeface="Wingdings" pitchFamily="2" charset="2"/>
              </a:rPr>
              <a:t>White matter lesions: a common observation on SVD patients</a:t>
            </a:r>
            <a:endParaRPr lang="en-US" sz="1600" dirty="0">
              <a:sym typeface="Wingdings" pitchFamily="2" charset="2"/>
            </a:endParaRPr>
          </a:p>
          <a:p>
            <a:pPr marL="339725" indent="-342900"/>
            <a:r>
              <a:rPr lang="en-US" altLang="nl-NL" sz="1600" dirty="0" smtClean="0"/>
              <a:t>To </a:t>
            </a:r>
            <a:r>
              <a:rPr lang="en-US" altLang="nl-NL" sz="1600" dirty="0"/>
              <a:t>this end studies are being conducted to investigate cognitive and motor performance in relation to WML </a:t>
            </a:r>
            <a:r>
              <a:rPr lang="en-US" altLang="nl-NL" sz="1600" dirty="0" smtClean="0"/>
              <a:t>locational distribution, total load and progress.</a:t>
            </a:r>
          </a:p>
          <a:p>
            <a:pPr marL="665162" lvl="1" indent="-342900"/>
            <a:r>
              <a:rPr lang="en-US" sz="1600" dirty="0" smtClean="0">
                <a:sym typeface="Wingdings" pitchFamily="2" charset="2"/>
              </a:rPr>
              <a:t>Including the RUNDMC* study.</a:t>
            </a:r>
          </a:p>
        </p:txBody>
      </p:sp>
      <p:sp>
        <p:nvSpPr>
          <p:cNvPr id="2" name="TextBox 1"/>
          <p:cNvSpPr txBox="1"/>
          <p:nvPr/>
        </p:nvSpPr>
        <p:spPr>
          <a:xfrm>
            <a:off x="467544" y="4659982"/>
            <a:ext cx="3580788" cy="338554"/>
          </a:xfrm>
          <a:prstGeom prst="rect">
            <a:avLst/>
          </a:prstGeom>
          <a:noFill/>
        </p:spPr>
        <p:txBody>
          <a:bodyPr wrap="none" rtlCol="0">
            <a:spAutoFit/>
          </a:bodyPr>
          <a:lstStyle/>
          <a:p>
            <a:r>
              <a:rPr lang="en-US" sz="1600" dirty="0" smtClean="0"/>
              <a:t>* van </a:t>
            </a:r>
            <a:r>
              <a:rPr lang="en-US" sz="1600" dirty="0" err="1" smtClean="0"/>
              <a:t>Norden</a:t>
            </a:r>
            <a:r>
              <a:rPr lang="en-US" sz="1600" dirty="0" smtClean="0"/>
              <a:t> et al. BMC Neurology 2011</a:t>
            </a:r>
            <a:endParaRPr lang="nl-NL" sz="1600" dirty="0"/>
          </a:p>
        </p:txBody>
      </p:sp>
    </p:spTree>
    <p:extLst>
      <p:ext uri="{BB962C8B-B14F-4D97-AF65-F5344CB8AC3E}">
        <p14:creationId xmlns:p14="http://schemas.microsoft.com/office/powerpoint/2010/main" val="2989096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The RUNDMC Study</a:t>
            </a:r>
            <a:endParaRPr lang="nl-NL" sz="2400" dirty="0"/>
          </a:p>
        </p:txBody>
      </p:sp>
      <p:sp>
        <p:nvSpPr>
          <p:cNvPr id="10" name="Tijdelijke aanduiding voor inhoud 9"/>
          <p:cNvSpPr>
            <a:spLocks noGrp="1"/>
          </p:cNvSpPr>
          <p:nvPr>
            <p:ph idx="1"/>
          </p:nvPr>
        </p:nvSpPr>
        <p:spPr>
          <a:xfrm>
            <a:off x="522000" y="1203598"/>
            <a:ext cx="8100000" cy="3152632"/>
          </a:xfrm>
        </p:spPr>
        <p:txBody>
          <a:bodyPr/>
          <a:lstStyle/>
          <a:p>
            <a:r>
              <a:rPr lang="en-US" sz="1600" dirty="0" smtClean="0"/>
              <a:t>Cohort follow up study:</a:t>
            </a:r>
          </a:p>
          <a:p>
            <a:pPr lvl="1"/>
            <a:r>
              <a:rPr lang="en-US" sz="1800" dirty="0" smtClean="0"/>
              <a:t>503 SVD patients</a:t>
            </a:r>
          </a:p>
          <a:p>
            <a:pPr lvl="1"/>
            <a:r>
              <a:rPr lang="en-US" sz="1800" dirty="0" smtClean="0"/>
              <a:t>Including</a:t>
            </a:r>
          </a:p>
          <a:p>
            <a:pPr lvl="2"/>
            <a:r>
              <a:rPr lang="en-US" sz="1600" dirty="0" smtClean="0"/>
              <a:t>Cognitive, motor tests</a:t>
            </a:r>
          </a:p>
          <a:p>
            <a:pPr lvl="2"/>
            <a:r>
              <a:rPr lang="en-US" sz="1600" dirty="0" smtClean="0"/>
              <a:t>Brain MR images</a:t>
            </a:r>
          </a:p>
          <a:p>
            <a:pPr lvl="2"/>
            <a:r>
              <a:rPr lang="en-US" sz="1600" dirty="0" smtClean="0"/>
              <a:t>….</a:t>
            </a:r>
          </a:p>
          <a:p>
            <a:pPr lvl="1"/>
            <a:r>
              <a:rPr lang="en-US" sz="1600" dirty="0" smtClean="0"/>
              <a:t>Time series:</a:t>
            </a:r>
          </a:p>
          <a:p>
            <a:pPr lvl="2"/>
            <a:r>
              <a:rPr lang="en-US" sz="1600" dirty="0" smtClean="0"/>
              <a:t>Baseline: 2006</a:t>
            </a:r>
          </a:p>
          <a:p>
            <a:pPr lvl="2"/>
            <a:r>
              <a:rPr lang="en-US" sz="1600" dirty="0" smtClean="0"/>
              <a:t>Follow up:</a:t>
            </a:r>
          </a:p>
          <a:p>
            <a:pPr lvl="3"/>
            <a:r>
              <a:rPr lang="en-US" sz="1600" dirty="0"/>
              <a:t>2011</a:t>
            </a:r>
          </a:p>
          <a:p>
            <a:pPr lvl="3"/>
            <a:r>
              <a:rPr lang="en-US" sz="1600" dirty="0" smtClean="0"/>
              <a:t>2015</a:t>
            </a:r>
          </a:p>
          <a:p>
            <a:pPr lvl="1"/>
            <a:endParaRPr lang="nl-NL" sz="1800" dirty="0"/>
          </a:p>
        </p:txBody>
      </p:sp>
      <p:pic>
        <p:nvPicPr>
          <p:cNvPr id="2" name="Picture 1"/>
          <p:cNvPicPr>
            <a:picLocks noChangeAspect="1"/>
          </p:cNvPicPr>
          <p:nvPr/>
        </p:nvPicPr>
        <p:blipFill>
          <a:blip r:embed="rId3"/>
          <a:stretch>
            <a:fillRect/>
          </a:stretch>
        </p:blipFill>
        <p:spPr>
          <a:xfrm>
            <a:off x="3995936" y="1203598"/>
            <a:ext cx="4751752"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883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Automated Quantification of WML</a:t>
            </a:r>
            <a:endParaRPr lang="nl-NL" sz="2400" dirty="0"/>
          </a:p>
        </p:txBody>
      </p:sp>
      <p:cxnSp>
        <p:nvCxnSpPr>
          <p:cNvPr id="3" name="Straight Arrow Connector 2"/>
          <p:cNvCxnSpPr/>
          <p:nvPr/>
        </p:nvCxnSpPr>
        <p:spPr>
          <a:xfrm>
            <a:off x="3275856" y="1707654"/>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707904" y="1923678"/>
            <a:ext cx="0" cy="561392"/>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380201"/>
            <a:ext cx="4392488" cy="3279781"/>
          </a:xfrm>
          <a:prstGeom prst="rect">
            <a:avLst/>
          </a:prstGeom>
        </p:spPr>
      </p:pic>
      <p:cxnSp>
        <p:nvCxnSpPr>
          <p:cNvPr id="20" name="Straight Arrow Connector 19"/>
          <p:cNvCxnSpPr/>
          <p:nvPr/>
        </p:nvCxnSpPr>
        <p:spPr>
          <a:xfrm>
            <a:off x="3708318" y="2212624"/>
            <a:ext cx="719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23928" y="1509118"/>
            <a:ext cx="1152128" cy="369332"/>
          </a:xfrm>
          <a:prstGeom prst="rect">
            <a:avLst/>
          </a:prstGeom>
          <a:noFill/>
        </p:spPr>
        <p:txBody>
          <a:bodyPr wrap="square" rtlCol="0">
            <a:spAutoFit/>
          </a:bodyPr>
          <a:lstStyle/>
          <a:p>
            <a:pPr marL="0" lvl="1"/>
            <a:r>
              <a:rPr lang="en-US" dirty="0">
                <a:solidFill>
                  <a:srgbClr val="FF0000"/>
                </a:solidFill>
                <a:ea typeface="ＭＳ Ｐゴシック" charset="-128"/>
              </a:rPr>
              <a:t>9 months</a:t>
            </a:r>
            <a:r>
              <a:rPr lang="en-US" dirty="0" smtClean="0">
                <a:solidFill>
                  <a:srgbClr val="FF0000"/>
                </a:solidFill>
                <a:ea typeface="ＭＳ Ｐゴシック" charset="-128"/>
              </a:rPr>
              <a:t>!</a:t>
            </a:r>
            <a:endParaRPr lang="en-US" dirty="0">
              <a:solidFill>
                <a:srgbClr val="FF0000"/>
              </a:solidFill>
              <a:ea typeface="ＭＳ Ｐゴシック" charset="-128"/>
            </a:endParaRPr>
          </a:p>
        </p:txBody>
      </p:sp>
      <p:sp>
        <p:nvSpPr>
          <p:cNvPr id="10" name="Tijdelijke aanduiding voor inhoud 9"/>
          <p:cNvSpPr>
            <a:spLocks noGrp="1"/>
          </p:cNvSpPr>
          <p:nvPr>
            <p:ph idx="1"/>
          </p:nvPr>
        </p:nvSpPr>
        <p:spPr>
          <a:xfrm>
            <a:off x="522000" y="1203598"/>
            <a:ext cx="8100000" cy="3152632"/>
          </a:xfrm>
        </p:spPr>
        <p:txBody>
          <a:bodyPr/>
          <a:lstStyle/>
          <a:p>
            <a:pPr>
              <a:defRPr/>
            </a:pPr>
            <a:r>
              <a:rPr lang="en-US" sz="1800" dirty="0">
                <a:ea typeface="ＭＳ Ｐゴシック" charset="-128"/>
              </a:rPr>
              <a:t>Problems with manual white matter lesion annotation:</a:t>
            </a:r>
          </a:p>
          <a:p>
            <a:pPr lvl="1">
              <a:defRPr/>
            </a:pPr>
            <a:r>
              <a:rPr lang="en-US" sz="1800" dirty="0">
                <a:ea typeface="ＭＳ Ｐゴシック" charset="-128"/>
              </a:rPr>
              <a:t>Very time </a:t>
            </a:r>
            <a:r>
              <a:rPr lang="en-US" sz="1800" dirty="0" smtClean="0">
                <a:ea typeface="ＭＳ Ｐゴシック" charset="-128"/>
              </a:rPr>
              <a:t>consuming	            </a:t>
            </a:r>
          </a:p>
          <a:p>
            <a:pPr lvl="1">
              <a:defRPr/>
            </a:pPr>
            <a:r>
              <a:rPr lang="en-US" sz="1800" dirty="0" smtClean="0">
                <a:ea typeface="ＭＳ Ｐゴシック" charset="-128"/>
              </a:rPr>
              <a:t>Subjective</a:t>
            </a:r>
            <a:endParaRPr lang="en-US" sz="1800" dirty="0">
              <a:ea typeface="ＭＳ Ｐゴシック" charset="-128"/>
            </a:endParaRPr>
          </a:p>
          <a:p>
            <a:pPr lvl="1">
              <a:defRPr/>
            </a:pPr>
            <a:r>
              <a:rPr lang="en-US" sz="1800" dirty="0" smtClean="0">
                <a:ea typeface="ＭＳ Ｐゴシック" charset="-128"/>
              </a:rPr>
              <a:t>Prone </a:t>
            </a:r>
            <a:r>
              <a:rPr lang="en-US" sz="1800" dirty="0">
                <a:ea typeface="ＭＳ Ｐゴシック" charset="-128"/>
              </a:rPr>
              <a:t>to miss small </a:t>
            </a:r>
            <a:r>
              <a:rPr lang="en-US" sz="1800" dirty="0" smtClean="0">
                <a:ea typeface="ＭＳ Ｐゴシック" charset="-128"/>
              </a:rPr>
              <a:t>WMLs</a:t>
            </a:r>
            <a:endParaRPr lang="nl-NL" sz="1800" dirty="0"/>
          </a:p>
          <a:p>
            <a:pPr>
              <a:defRPr/>
            </a:pPr>
            <a:endParaRPr lang="en-US" sz="1800" dirty="0">
              <a:ea typeface="ＭＳ Ｐゴシック" charset="-128"/>
            </a:endParaRPr>
          </a:p>
        </p:txBody>
      </p:sp>
    </p:spTree>
    <p:extLst>
      <p:ext uri="{BB962C8B-B14F-4D97-AF65-F5344CB8AC3E}">
        <p14:creationId xmlns:p14="http://schemas.microsoft.com/office/powerpoint/2010/main" val="139944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7864" y="987574"/>
            <a:ext cx="4824656" cy="3600400"/>
          </a:xfrm>
        </p:spPr>
      </p:pic>
      <p:sp>
        <p:nvSpPr>
          <p:cNvPr id="9" name="Titel 8"/>
          <p:cNvSpPr>
            <a:spLocks noGrp="1"/>
          </p:cNvSpPr>
          <p:nvPr>
            <p:ph type="title"/>
          </p:nvPr>
        </p:nvSpPr>
        <p:spPr>
          <a:xfrm>
            <a:off x="522000" y="555526"/>
            <a:ext cx="8100000" cy="533400"/>
          </a:xfrm>
        </p:spPr>
        <p:txBody>
          <a:bodyPr/>
          <a:lstStyle/>
          <a:p>
            <a:r>
              <a:rPr lang="en-US" sz="2400" dirty="0" smtClean="0"/>
              <a:t>Motivation - Why small </a:t>
            </a:r>
            <a:r>
              <a:rPr lang="en-US" sz="2400" dirty="0"/>
              <a:t>WMLs are </a:t>
            </a:r>
            <a:r>
              <a:rPr lang="en-US" sz="2400" dirty="0" smtClean="0"/>
              <a:t>important?!</a:t>
            </a:r>
            <a:endParaRPr lang="nl-NL" sz="2400" dirty="0"/>
          </a:p>
        </p:txBody>
      </p:sp>
      <p:sp>
        <p:nvSpPr>
          <p:cNvPr id="3" name="Rectangle 2"/>
          <p:cNvSpPr/>
          <p:nvPr/>
        </p:nvSpPr>
        <p:spPr>
          <a:xfrm>
            <a:off x="107504" y="2571750"/>
            <a:ext cx="4104456" cy="1200329"/>
          </a:xfrm>
          <a:prstGeom prst="rect">
            <a:avLst/>
          </a:prstGeom>
        </p:spPr>
        <p:txBody>
          <a:bodyPr wrap="square">
            <a:spAutoFit/>
          </a:bodyPr>
          <a:lstStyle/>
          <a:p>
            <a:pPr marL="339725" indent="-342900"/>
            <a:r>
              <a:rPr lang="en-US" altLang="nl-NL" dirty="0" smtClean="0"/>
              <a:t>...</a:t>
            </a:r>
          </a:p>
          <a:p>
            <a:pPr marL="339725" indent="-342900"/>
            <a:r>
              <a:rPr lang="en-US" altLang="nl-NL" dirty="0" smtClean="0"/>
              <a:t>To </a:t>
            </a:r>
            <a:r>
              <a:rPr lang="en-US" altLang="nl-NL" dirty="0"/>
              <a:t>this end studies are being </a:t>
            </a:r>
            <a:r>
              <a:rPr lang="en-US" altLang="nl-NL" dirty="0" smtClean="0"/>
              <a:t>conducted to </a:t>
            </a:r>
            <a:r>
              <a:rPr lang="en-US" altLang="nl-NL" dirty="0"/>
              <a:t>investigate cognitive and motor performance in relation to </a:t>
            </a:r>
            <a:r>
              <a:rPr lang="en-US" altLang="nl-NL" dirty="0" smtClean="0"/>
              <a:t>WML</a:t>
            </a:r>
            <a:endParaRPr lang="en-US" altLang="nl-NL" dirty="0"/>
          </a:p>
        </p:txBody>
      </p:sp>
      <p:sp>
        <p:nvSpPr>
          <p:cNvPr id="4" name="TextBox 3"/>
          <p:cNvSpPr txBox="1"/>
          <p:nvPr/>
        </p:nvSpPr>
        <p:spPr>
          <a:xfrm>
            <a:off x="457062" y="3651870"/>
            <a:ext cx="2242730" cy="369332"/>
          </a:xfrm>
          <a:prstGeom prst="rect">
            <a:avLst/>
          </a:prstGeom>
          <a:noFill/>
        </p:spPr>
        <p:txBody>
          <a:bodyPr wrap="none" rtlCol="0">
            <a:spAutoFit/>
          </a:bodyPr>
          <a:lstStyle/>
          <a:p>
            <a:r>
              <a:rPr lang="en-US" altLang="nl-NL" dirty="0"/>
              <a:t>locational </a:t>
            </a:r>
            <a:r>
              <a:rPr lang="en-US" altLang="nl-NL" dirty="0" smtClean="0"/>
              <a:t>distribution</a:t>
            </a:r>
            <a:endParaRPr lang="en-US" altLang="nl-NL" dirty="0"/>
          </a:p>
        </p:txBody>
      </p:sp>
      <p:sp>
        <p:nvSpPr>
          <p:cNvPr id="6" name="TextBox 5"/>
          <p:cNvSpPr txBox="1"/>
          <p:nvPr/>
        </p:nvSpPr>
        <p:spPr>
          <a:xfrm>
            <a:off x="2592666" y="3651870"/>
            <a:ext cx="1131785" cy="369332"/>
          </a:xfrm>
          <a:prstGeom prst="rect">
            <a:avLst/>
          </a:prstGeom>
          <a:noFill/>
        </p:spPr>
        <p:txBody>
          <a:bodyPr wrap="none" rtlCol="0">
            <a:spAutoFit/>
          </a:bodyPr>
          <a:lstStyle/>
          <a:p>
            <a:r>
              <a:rPr lang="en-US" altLang="nl-NL" dirty="0" smtClean="0"/>
              <a:t> </a:t>
            </a:r>
            <a:r>
              <a:rPr lang="en-US" altLang="nl-NL" dirty="0"/>
              <a:t>total </a:t>
            </a:r>
            <a:r>
              <a:rPr lang="en-US" altLang="nl-NL" dirty="0" smtClean="0"/>
              <a:t>load</a:t>
            </a:r>
            <a:endParaRPr lang="nl-NL" dirty="0"/>
          </a:p>
        </p:txBody>
      </p:sp>
      <p:sp>
        <p:nvSpPr>
          <p:cNvPr id="8" name="TextBox 7"/>
          <p:cNvSpPr txBox="1"/>
          <p:nvPr/>
        </p:nvSpPr>
        <p:spPr>
          <a:xfrm>
            <a:off x="864149" y="3939902"/>
            <a:ext cx="1340110" cy="369332"/>
          </a:xfrm>
          <a:prstGeom prst="rect">
            <a:avLst/>
          </a:prstGeom>
          <a:noFill/>
        </p:spPr>
        <p:txBody>
          <a:bodyPr wrap="none" rtlCol="0">
            <a:spAutoFit/>
          </a:bodyPr>
          <a:lstStyle/>
          <a:p>
            <a:r>
              <a:rPr lang="en-US" altLang="nl-NL" dirty="0" smtClean="0"/>
              <a:t>progression.</a:t>
            </a:r>
            <a:endParaRPr lang="nl-NL" dirty="0"/>
          </a:p>
        </p:txBody>
      </p:sp>
      <p:sp>
        <p:nvSpPr>
          <p:cNvPr id="10" name="TextBox 9"/>
          <p:cNvSpPr txBox="1"/>
          <p:nvPr/>
        </p:nvSpPr>
        <p:spPr>
          <a:xfrm>
            <a:off x="2483768" y="3651870"/>
            <a:ext cx="242374" cy="369332"/>
          </a:xfrm>
          <a:prstGeom prst="rect">
            <a:avLst/>
          </a:prstGeom>
          <a:noFill/>
        </p:spPr>
        <p:txBody>
          <a:bodyPr wrap="none" rtlCol="0">
            <a:spAutoFit/>
          </a:bodyPr>
          <a:lstStyle/>
          <a:p>
            <a:r>
              <a:rPr lang="en-US" dirty="0" smtClean="0"/>
              <a:t>,</a:t>
            </a:r>
            <a:endParaRPr lang="nl-NL" dirty="0"/>
          </a:p>
        </p:txBody>
      </p:sp>
      <p:sp>
        <p:nvSpPr>
          <p:cNvPr id="12" name="TextBox 11"/>
          <p:cNvSpPr txBox="1"/>
          <p:nvPr/>
        </p:nvSpPr>
        <p:spPr>
          <a:xfrm>
            <a:off x="432670" y="3939902"/>
            <a:ext cx="538930" cy="369332"/>
          </a:xfrm>
          <a:prstGeom prst="rect">
            <a:avLst/>
          </a:prstGeom>
          <a:noFill/>
        </p:spPr>
        <p:txBody>
          <a:bodyPr wrap="none" rtlCol="0">
            <a:spAutoFit/>
          </a:bodyPr>
          <a:lstStyle/>
          <a:p>
            <a:r>
              <a:rPr lang="en-US" dirty="0" smtClean="0"/>
              <a:t>and</a:t>
            </a:r>
            <a:endParaRPr lang="nl-NL" dirty="0"/>
          </a:p>
        </p:txBody>
      </p:sp>
    </p:spTree>
    <p:extLst>
      <p:ext uri="{BB962C8B-B14F-4D97-AF65-F5344CB8AC3E}">
        <p14:creationId xmlns:p14="http://schemas.microsoft.com/office/powerpoint/2010/main" val="409191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2000"/>
                                        <p:tgtEl>
                                          <p:spTgt spid="6">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10" fill="hold"/>
                                        <p:tgtEl>
                                          <p:spTgt spid="4">
                                            <p:txEl>
                                              <p:pRg st="0" end="0"/>
                                            </p:txEl>
                                          </p:spTgt>
                                        </p:tgtEl>
                                        <p:attrNameLst>
                                          <p:attrName>style.color</p:attrName>
                                        </p:attrNameLst>
                                      </p:cBhvr>
                                      <p:to>
                                        <a:srgbClr val="FF0000"/>
                                      </p:to>
                                    </p:animClr>
                                  </p:childTnLst>
                                </p:cTn>
                              </p:par>
                              <p:par>
                                <p:cTn id="31" presetID="3" presetClass="emph" presetSubtype="2" fill="hold" nodeType="withEffect">
                                  <p:stCondLst>
                                    <p:cond delay="0"/>
                                  </p:stCondLst>
                                  <p:childTnLst>
                                    <p:animClr clrSpc="rgb" dir="cw">
                                      <p:cBhvr override="childStyle">
                                        <p:cTn id="32" dur="10" fill="hold"/>
                                        <p:tgtEl>
                                          <p:spTgt spid="8">
                                            <p:txEl>
                                              <p:pRg st="0" end="0"/>
                                            </p:txEl>
                                          </p:spTgt>
                                        </p:tgtEl>
                                        <p:attrNameLst>
                                          <p:attrName>style.color</p:attrName>
                                        </p:attrNameLst>
                                      </p:cBhvr>
                                      <p:to>
                                        <a:srgbClr val="FF0000"/>
                                      </p:to>
                                    </p:animClr>
                                  </p:childTnLst>
                                </p:cTn>
                              </p:par>
                              <p:par>
                                <p:cTn id="33" presetID="3" presetClass="emph" presetSubtype="2" fill="hold" nodeType="withEffect">
                                  <p:stCondLst>
                                    <p:cond delay="0"/>
                                  </p:stCondLst>
                                  <p:childTnLst>
                                    <p:animClr clrSpc="rgb" dir="cw">
                                      <p:cBhvr override="childStyle">
                                        <p:cTn id="34" dur="10" fill="hold"/>
                                        <p:tgtEl>
                                          <p:spTgt spid="6">
                                            <p:txEl>
                                              <p:pRg st="0" end="0"/>
                                            </p:txEl>
                                          </p:spTgt>
                                        </p:tgtEl>
                                        <p:attrNameLst>
                                          <p:attrName>style.color</p:attrName>
                                        </p:attrNameLst>
                                      </p:cBhvr>
                                      <p:to>
                                        <a:srgbClr val="FFC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6" grpId="0" build="allAtOnce"/>
      <p:bldP spid="8" grpId="0" build="allAtOnce"/>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Purpose</a:t>
            </a:r>
            <a:endParaRPr lang="nl-NL" sz="2400" dirty="0"/>
          </a:p>
        </p:txBody>
      </p:sp>
      <p:sp>
        <p:nvSpPr>
          <p:cNvPr id="10" name="Tijdelijke aanduiding voor inhoud 9"/>
          <p:cNvSpPr>
            <a:spLocks noGrp="1"/>
          </p:cNvSpPr>
          <p:nvPr>
            <p:ph idx="1"/>
          </p:nvPr>
        </p:nvSpPr>
        <p:spPr>
          <a:xfrm>
            <a:off x="522000" y="1203598"/>
            <a:ext cx="8100000" cy="3152632"/>
          </a:xfrm>
        </p:spPr>
        <p:txBody>
          <a:bodyPr/>
          <a:lstStyle/>
          <a:p>
            <a:pPr marL="339725" indent="-342900"/>
            <a:r>
              <a:rPr lang="en-US" sz="1600" dirty="0" smtClean="0">
                <a:sym typeface="Wingdings" pitchFamily="2" charset="2"/>
              </a:rPr>
              <a:t>Development of a voxel based CAD system to detect small white matter lesions as accurate as possible.</a:t>
            </a:r>
          </a:p>
        </p:txBody>
      </p:sp>
    </p:spTree>
    <p:extLst>
      <p:ext uri="{BB962C8B-B14F-4D97-AF65-F5344CB8AC3E}">
        <p14:creationId xmlns:p14="http://schemas.microsoft.com/office/powerpoint/2010/main" val="154470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Overview</a:t>
            </a:r>
            <a:endParaRPr lang="nl-NL" sz="2400" dirty="0"/>
          </a:p>
        </p:txBody>
      </p:sp>
      <p:cxnSp>
        <p:nvCxnSpPr>
          <p:cNvPr id="22" name="Straight Arrow Connector 21"/>
          <p:cNvCxnSpPr>
            <a:cxnSpLocks noChangeShapeType="1"/>
          </p:cNvCxnSpPr>
          <p:nvPr/>
        </p:nvCxnSpPr>
        <p:spPr bwMode="auto">
          <a:xfrm>
            <a:off x="288132" y="2599531"/>
            <a:ext cx="574675" cy="0"/>
          </a:xfrm>
          <a:prstGeom prst="straightConnector1">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23" name="Group 22"/>
          <p:cNvGrpSpPr>
            <a:grpSpLocks/>
          </p:cNvGrpSpPr>
          <p:nvPr/>
        </p:nvGrpSpPr>
        <p:grpSpPr bwMode="auto">
          <a:xfrm>
            <a:off x="1856554" y="2480256"/>
            <a:ext cx="1234633" cy="1209467"/>
            <a:chOff x="2974008" y="3724672"/>
            <a:chExt cx="2312625" cy="2102893"/>
          </a:xfrm>
        </p:grpSpPr>
        <p:sp>
          <p:nvSpPr>
            <p:cNvPr id="45" name="Rectangle 44"/>
            <p:cNvSpPr>
              <a:spLocks noChangeArrowheads="1"/>
            </p:cNvSpPr>
            <p:nvPr/>
          </p:nvSpPr>
          <p:spPr bwMode="auto">
            <a:xfrm>
              <a:off x="2974008" y="3724672"/>
              <a:ext cx="2304689" cy="2088232"/>
            </a:xfrm>
            <a:prstGeom prst="rect">
              <a:avLst/>
            </a:prstGeom>
            <a:solidFill>
              <a:srgbClr val="6D6D6D"/>
            </a:solidFill>
            <a:ln w="25400">
              <a:solidFill>
                <a:schemeClr val="bg1"/>
              </a:solidFill>
              <a:round/>
              <a:headEnd/>
              <a:tailEnd/>
            </a:ln>
            <a:effectLst>
              <a:outerShdw blurRad="50800" dist="38100" dir="2700000" algn="br" rotWithShape="0">
                <a:srgbClr val="808080">
                  <a:alpha val="39999"/>
                </a:srgbClr>
              </a:outerShdw>
            </a:effectLst>
          </p:spPr>
          <p:txBody>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lgn="ctr">
                <a:lnSpc>
                  <a:spcPct val="130000"/>
                </a:lnSpc>
                <a:defRPr/>
              </a:pPr>
              <a:endParaRPr lang="en-US" sz="1400" dirty="0">
                <a:latin typeface="+mj-lt"/>
                <a:cs typeface="ヒラギノ明朝 ProN W3" charset="-128"/>
              </a:endParaRPr>
            </a:p>
          </p:txBody>
        </p:sp>
        <p:sp>
          <p:nvSpPr>
            <p:cNvPr id="46" name="TextBox 6"/>
            <p:cNvSpPr txBox="1"/>
            <p:nvPr/>
          </p:nvSpPr>
          <p:spPr>
            <a:xfrm>
              <a:off x="2974008" y="5292435"/>
              <a:ext cx="2312625" cy="535130"/>
            </a:xfrm>
            <a:prstGeom prst="rect">
              <a:avLst/>
            </a:prstGeom>
            <a:noFill/>
          </p:spPr>
          <p:txBody>
            <a:bodyPr>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lgn="ctr">
                <a:defRPr/>
              </a:pPr>
              <a:r>
                <a:rPr lang="en-US" sz="1400" dirty="0">
                  <a:latin typeface="+mj-lt"/>
                  <a:ea typeface="ヒラギノ明朝 ProN W3" charset="0"/>
                  <a:cs typeface="ヒラギノ明朝 ProN W3" charset="0"/>
                </a:rPr>
                <a:t>Preprocessing</a:t>
              </a:r>
              <a:endParaRPr lang="en-US" sz="1050" dirty="0">
                <a:latin typeface="+mj-lt"/>
                <a:ea typeface="ヒラギノ明朝 ProN W3" charset="0"/>
                <a:cs typeface="ヒラギノ明朝 ProN W3" charset="0"/>
              </a:endParaRPr>
            </a:p>
          </p:txBody>
        </p:sp>
        <p:pic>
          <p:nvPicPr>
            <p:cNvPr id="47" name="Picture 46" descr="C:\Users\Medhat\Desktop\images\patient3a.png"/>
            <p:cNvPicPr>
              <a:picLocks noChangeAspect="1" noChangeArrowheads="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3953" t="23565" r="6225" b="25585"/>
            <a:stretch/>
          </p:blipFill>
          <p:spPr bwMode="auto">
            <a:xfrm>
              <a:off x="3115263" y="3940374"/>
              <a:ext cx="2018740" cy="1368152"/>
            </a:xfrm>
            <a:prstGeom prst="rect">
              <a:avLst/>
            </a:prstGeom>
            <a:noFill/>
            <a:ln w="9525">
              <a:solidFill>
                <a:schemeClr val="tx1"/>
              </a:solidFill>
              <a:miter lim="800000"/>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pic>
      </p:grpSp>
      <p:grpSp>
        <p:nvGrpSpPr>
          <p:cNvPr id="24" name="Group 23"/>
          <p:cNvGrpSpPr>
            <a:grpSpLocks/>
          </p:cNvGrpSpPr>
          <p:nvPr/>
        </p:nvGrpSpPr>
        <p:grpSpPr bwMode="auto">
          <a:xfrm>
            <a:off x="3529718" y="2510776"/>
            <a:ext cx="1033086" cy="1188203"/>
            <a:chOff x="5134248" y="4084712"/>
            <a:chExt cx="1800200" cy="2115816"/>
          </a:xfrm>
        </p:grpSpPr>
        <p:sp>
          <p:nvSpPr>
            <p:cNvPr id="42" name="Rectangle 41"/>
            <p:cNvSpPr>
              <a:spLocks noChangeArrowheads="1"/>
            </p:cNvSpPr>
            <p:nvPr/>
          </p:nvSpPr>
          <p:spPr bwMode="auto">
            <a:xfrm>
              <a:off x="5134248" y="4084712"/>
              <a:ext cx="1800200" cy="2088232"/>
            </a:xfrm>
            <a:prstGeom prst="rect">
              <a:avLst/>
            </a:prstGeom>
            <a:solidFill>
              <a:srgbClr val="6D6D6D"/>
            </a:solidFill>
            <a:ln w="25400">
              <a:solidFill>
                <a:schemeClr val="bg1"/>
              </a:solidFill>
              <a:round/>
              <a:headEnd/>
              <a:tailEnd/>
            </a:ln>
            <a:effectLst>
              <a:outerShdw blurRad="50800" dist="38100" dir="2700000" algn="br" rotWithShape="0">
                <a:srgbClr val="808080">
                  <a:alpha val="39999"/>
                </a:srgbClr>
              </a:outerShdw>
            </a:effectLst>
          </p:spPr>
          <p:txBody>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lgn="ctr">
                <a:lnSpc>
                  <a:spcPct val="130000"/>
                </a:lnSpc>
                <a:defRPr/>
              </a:pPr>
              <a:endParaRPr lang="en-US" sz="1400" dirty="0">
                <a:latin typeface="+mj-lt"/>
                <a:cs typeface="ヒラギノ明朝 ProN W3" charset="-128"/>
              </a:endParaRPr>
            </a:p>
          </p:txBody>
        </p:sp>
        <p:sp>
          <p:nvSpPr>
            <p:cNvPr id="43" name="TextBox 53"/>
            <p:cNvSpPr txBox="1"/>
            <p:nvPr/>
          </p:nvSpPr>
          <p:spPr>
            <a:xfrm>
              <a:off x="5134248" y="5652474"/>
              <a:ext cx="1800200" cy="548054"/>
            </a:xfrm>
            <a:prstGeom prst="rect">
              <a:avLst/>
            </a:prstGeom>
            <a:noFill/>
          </p:spPr>
          <p:txBody>
            <a:bodyPr>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lgn="ctr">
                <a:defRPr/>
              </a:pPr>
              <a:r>
                <a:rPr lang="en-US" sz="1400" dirty="0">
                  <a:latin typeface="+mj-lt"/>
                  <a:ea typeface="ヒラギノ明朝 ProN W3" charset="0"/>
                  <a:cs typeface="ヒラギノ明朝 ProN W3" charset="0"/>
                </a:rPr>
                <a:t>Features</a:t>
              </a:r>
            </a:p>
          </p:txBody>
        </p:sp>
        <p:pic>
          <p:nvPicPr>
            <p:cNvPr id="44" name="Picture 43"/>
            <p:cNvPicPr>
              <a:picLocks noChangeAspect="1" noChangeArrowheads="1"/>
            </p:cNvPicPr>
            <p:nvPr/>
          </p:nvPicPr>
          <p:blipFill>
            <a:blip r:embed="rId4" cstate="print">
              <a:extLst>
                <a:ext uri="{28A0092B-C50C-407E-A947-70E740481C1C}">
                  <a14:useLocalDpi xmlns:a14="http://schemas.microsoft.com/office/drawing/2010/main" val="0"/>
                </a:ext>
              </a:extLst>
            </a:blip>
            <a:srcRect t="2550" b="7204"/>
            <a:stretch>
              <a:fillRect/>
            </a:stretch>
          </p:blipFill>
          <p:spPr bwMode="auto">
            <a:xfrm rot="10800000">
              <a:off x="5292581" y="4306804"/>
              <a:ext cx="1538550" cy="14489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 name="Group 24"/>
          <p:cNvGrpSpPr>
            <a:grpSpLocks/>
          </p:cNvGrpSpPr>
          <p:nvPr/>
        </p:nvGrpSpPr>
        <p:grpSpPr bwMode="auto">
          <a:xfrm>
            <a:off x="5041800" y="2471057"/>
            <a:ext cx="1379043" cy="1246662"/>
            <a:chOff x="7142103" y="4084712"/>
            <a:chExt cx="2312625" cy="2088232"/>
          </a:xfrm>
        </p:grpSpPr>
        <p:sp>
          <p:nvSpPr>
            <p:cNvPr id="39" name="Rectangle 38"/>
            <p:cNvSpPr>
              <a:spLocks noChangeArrowheads="1"/>
            </p:cNvSpPr>
            <p:nvPr/>
          </p:nvSpPr>
          <p:spPr bwMode="auto">
            <a:xfrm>
              <a:off x="7142103" y="4084712"/>
              <a:ext cx="2304689" cy="2088232"/>
            </a:xfrm>
            <a:prstGeom prst="rect">
              <a:avLst/>
            </a:prstGeom>
            <a:solidFill>
              <a:srgbClr val="6D6D6D"/>
            </a:solidFill>
            <a:ln w="25400">
              <a:solidFill>
                <a:schemeClr val="bg1"/>
              </a:solidFill>
              <a:round/>
              <a:headEnd/>
              <a:tailEnd/>
            </a:ln>
            <a:effectLst>
              <a:outerShdw blurRad="50800" dist="38100" dir="2700000" algn="br" rotWithShape="0">
                <a:srgbClr val="808080">
                  <a:alpha val="39999"/>
                </a:srgbClr>
              </a:outerShdw>
            </a:effectLst>
          </p:spPr>
          <p:txBody>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lgn="ctr">
                <a:lnSpc>
                  <a:spcPct val="130000"/>
                </a:lnSpc>
                <a:defRPr/>
              </a:pPr>
              <a:endParaRPr lang="en-US" sz="1400" dirty="0">
                <a:latin typeface="+mj-lt"/>
                <a:cs typeface="ヒラギノ明朝 ProN W3" charset="-128"/>
              </a:endParaRP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94479" y="4300517"/>
              <a:ext cx="2015809" cy="1367824"/>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58"/>
            <p:cNvSpPr txBox="1"/>
            <p:nvPr/>
          </p:nvSpPr>
          <p:spPr>
            <a:xfrm>
              <a:off x="7142103" y="5652473"/>
              <a:ext cx="2312625" cy="515545"/>
            </a:xfrm>
            <a:prstGeom prst="rect">
              <a:avLst/>
            </a:prstGeom>
            <a:noFill/>
          </p:spPr>
          <p:txBody>
            <a:bodyPr>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lgn="ctr">
                <a:defRPr/>
              </a:pPr>
              <a:r>
                <a:rPr lang="en-US" sz="1400" dirty="0" smtClean="0">
                  <a:latin typeface="+mj-lt"/>
                  <a:ea typeface="ヒラギノ明朝 ProN W3" charset="0"/>
                  <a:cs typeface="ヒラギノ明朝 ProN W3" charset="0"/>
                </a:rPr>
                <a:t>Training</a:t>
              </a:r>
              <a:endParaRPr lang="en-US" sz="1000" dirty="0">
                <a:latin typeface="+mj-lt"/>
                <a:ea typeface="ヒラギノ明朝 ProN W3" charset="0"/>
                <a:cs typeface="ヒラギノ明朝 ProN W3" charset="0"/>
              </a:endParaRPr>
            </a:p>
          </p:txBody>
        </p:sp>
      </p:grpSp>
      <p:grpSp>
        <p:nvGrpSpPr>
          <p:cNvPr id="26" name="Group 25"/>
          <p:cNvGrpSpPr>
            <a:grpSpLocks/>
          </p:cNvGrpSpPr>
          <p:nvPr/>
        </p:nvGrpSpPr>
        <p:grpSpPr bwMode="auto">
          <a:xfrm>
            <a:off x="6836467" y="2464388"/>
            <a:ext cx="1360449" cy="1249177"/>
            <a:chOff x="9630402" y="4084712"/>
            <a:chExt cx="2344182" cy="2088232"/>
          </a:xfrm>
        </p:grpSpPr>
        <p:sp>
          <p:nvSpPr>
            <p:cNvPr id="36" name="Rectangle 35"/>
            <p:cNvSpPr>
              <a:spLocks noChangeArrowheads="1"/>
            </p:cNvSpPr>
            <p:nvPr/>
          </p:nvSpPr>
          <p:spPr bwMode="auto">
            <a:xfrm>
              <a:off x="9670753" y="4084712"/>
              <a:ext cx="2303831" cy="2088232"/>
            </a:xfrm>
            <a:prstGeom prst="rect">
              <a:avLst/>
            </a:prstGeom>
            <a:solidFill>
              <a:srgbClr val="6D6D6D"/>
            </a:solidFill>
            <a:ln w="25400">
              <a:solidFill>
                <a:schemeClr val="bg1"/>
              </a:solidFill>
              <a:round/>
              <a:headEnd/>
              <a:tailEnd/>
            </a:ln>
            <a:effectLst>
              <a:outerShdw blurRad="50800" dist="38100" dir="2700000" algn="br" rotWithShape="0">
                <a:srgbClr val="808080">
                  <a:alpha val="39999"/>
                </a:srgbClr>
              </a:outerShdw>
            </a:effectLst>
          </p:spPr>
          <p:txBody>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lgn="ctr">
                <a:lnSpc>
                  <a:spcPct val="130000"/>
                </a:lnSpc>
                <a:defRPr/>
              </a:pPr>
              <a:endParaRPr lang="en-US" sz="1400" dirty="0">
                <a:latin typeface="+mj-lt"/>
                <a:cs typeface="ヒラギノ明朝 ProN W3" charset="-128"/>
              </a:endParaRPr>
            </a:p>
          </p:txBody>
        </p:sp>
        <p:sp>
          <p:nvSpPr>
            <p:cNvPr id="37" name="TextBox 64"/>
            <p:cNvSpPr txBox="1"/>
            <p:nvPr/>
          </p:nvSpPr>
          <p:spPr>
            <a:xfrm>
              <a:off x="9630402" y="5641572"/>
              <a:ext cx="2312624" cy="514507"/>
            </a:xfrm>
            <a:prstGeom prst="rect">
              <a:avLst/>
            </a:prstGeom>
            <a:noFill/>
          </p:spPr>
          <p:txBody>
            <a:bodyPr>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lgn="ctr">
                <a:defRPr/>
              </a:pPr>
              <a:r>
                <a:rPr lang="en-US" sz="1400" dirty="0">
                  <a:latin typeface="+mj-lt"/>
                  <a:ea typeface="ヒラギノ明朝 ProN W3" charset="0"/>
                  <a:cs typeface="ヒラギノ明朝 ProN W3" charset="0"/>
                </a:rPr>
                <a:t>Evaluation</a:t>
              </a:r>
              <a:endParaRPr lang="en-US" sz="1200" dirty="0">
                <a:latin typeface="+mj-lt"/>
                <a:ea typeface="ヒラギノ明朝 ProN W3" charset="0"/>
                <a:cs typeface="ヒラギノ明朝 ProN W3" charset="0"/>
              </a:endParaRPr>
            </a:p>
          </p:txBody>
        </p:sp>
        <p:pic>
          <p:nvPicPr>
            <p:cNvPr id="38" name="Picture 37"/>
            <p:cNvPicPr>
              <a:picLocks noChangeAspect="1"/>
            </p:cNvPicPr>
            <p:nvPr/>
          </p:nvPicPr>
          <p:blipFill>
            <a:blip r:embed="rId6">
              <a:extLst>
                <a:ext uri="{28A0092B-C50C-407E-A947-70E740481C1C}">
                  <a14:useLocalDpi xmlns:a14="http://schemas.microsoft.com/office/drawing/2010/main" val="0"/>
                </a:ext>
              </a:extLst>
            </a:blip>
            <a:srcRect l="5841" t="3745" r="31725" b="7697"/>
            <a:stretch>
              <a:fillRect/>
            </a:stretch>
          </p:blipFill>
          <p:spPr bwMode="auto">
            <a:xfrm>
              <a:off x="9814962" y="4300517"/>
              <a:ext cx="2015413" cy="1367824"/>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8" name="Straight Arrow Connector 27"/>
          <p:cNvCxnSpPr>
            <a:cxnSpLocks noChangeShapeType="1"/>
            <a:stCxn id="42" idx="3"/>
            <a:endCxn id="39" idx="1"/>
          </p:cNvCxnSpPr>
          <p:nvPr/>
        </p:nvCxnSpPr>
        <p:spPr bwMode="auto">
          <a:xfrm flipV="1">
            <a:off x="4562804" y="3094388"/>
            <a:ext cx="478996" cy="2744"/>
          </a:xfrm>
          <a:prstGeom prst="straightConnector1">
            <a:avLst/>
          </a:prstGeom>
          <a:ln>
            <a:headEnd/>
            <a:tailEnd type="arrow" w="med" len="med"/>
          </a:ln>
          <a:extLst/>
        </p:spPr>
        <p:style>
          <a:lnRef idx="1">
            <a:schemeClr val="dk1"/>
          </a:lnRef>
          <a:fillRef idx="0">
            <a:schemeClr val="dk1"/>
          </a:fillRef>
          <a:effectRef idx="0">
            <a:schemeClr val="dk1"/>
          </a:effectRef>
          <a:fontRef idx="minor">
            <a:schemeClr val="tx1"/>
          </a:fontRef>
        </p:style>
      </p:cxnSp>
      <p:cxnSp>
        <p:nvCxnSpPr>
          <p:cNvPr id="29" name="Straight Arrow Connector 28"/>
          <p:cNvCxnSpPr>
            <a:cxnSpLocks noChangeShapeType="1"/>
            <a:stCxn id="39" idx="3"/>
            <a:endCxn id="36" idx="1"/>
          </p:cNvCxnSpPr>
          <p:nvPr/>
        </p:nvCxnSpPr>
        <p:spPr bwMode="auto">
          <a:xfrm flipV="1">
            <a:off x="6416111" y="3088977"/>
            <a:ext cx="443774" cy="5411"/>
          </a:xfrm>
          <a:prstGeom prst="straightConnector1">
            <a:avLst/>
          </a:prstGeom>
          <a:ln>
            <a:headEnd/>
            <a:tailEnd type="arrow" w="med" len="med"/>
          </a:ln>
          <a:extLst/>
        </p:spPr>
        <p:style>
          <a:lnRef idx="1">
            <a:schemeClr val="dk1"/>
          </a:lnRef>
          <a:fillRef idx="0">
            <a:schemeClr val="dk1"/>
          </a:fillRef>
          <a:effectRef idx="0">
            <a:schemeClr val="dk1"/>
          </a:effectRef>
          <a:fontRef idx="minor">
            <a:schemeClr val="tx1"/>
          </a:fontRef>
        </p:style>
      </p:cxnSp>
      <p:grpSp>
        <p:nvGrpSpPr>
          <p:cNvPr id="30" name="Group 29"/>
          <p:cNvGrpSpPr>
            <a:grpSpLocks/>
          </p:cNvGrpSpPr>
          <p:nvPr/>
        </p:nvGrpSpPr>
        <p:grpSpPr bwMode="auto">
          <a:xfrm>
            <a:off x="423866" y="1278089"/>
            <a:ext cx="1028704" cy="3602082"/>
            <a:chOff x="480377" y="1636440"/>
            <a:chExt cx="1953774" cy="6624736"/>
          </a:xfrm>
          <a:solidFill>
            <a:schemeClr val="accent6">
              <a:lumMod val="50000"/>
            </a:schemeClr>
          </a:solidFill>
        </p:grpSpPr>
        <p:sp>
          <p:nvSpPr>
            <p:cNvPr id="31" name="Rounded Rectangle 42"/>
            <p:cNvSpPr>
              <a:spLocks noChangeArrowheads="1"/>
            </p:cNvSpPr>
            <p:nvPr/>
          </p:nvSpPr>
          <p:spPr bwMode="auto">
            <a:xfrm>
              <a:off x="480377" y="1636440"/>
              <a:ext cx="1953774" cy="6624736"/>
            </a:xfrm>
            <a:prstGeom prst="rect">
              <a:avLst/>
            </a:prstGeom>
            <a:grpFill/>
            <a:ln w="25400">
              <a:solidFill>
                <a:schemeClr val="bg1"/>
              </a:solidFill>
              <a:round/>
              <a:headEnd/>
              <a:tailEnd/>
            </a:ln>
            <a:effectLst>
              <a:outerShdw blurRad="50800" dist="38100" dir="2700000" algn="tl" rotWithShape="0">
                <a:srgbClr val="808080">
                  <a:alpha val="42999"/>
                </a:srgbClr>
              </a:outerShdw>
            </a:effectLst>
          </p:spPr>
          <p:txBody>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lgn="ctr">
                <a:lnSpc>
                  <a:spcPct val="130000"/>
                </a:lnSpc>
                <a:defRPr/>
              </a:pPr>
              <a:endParaRPr lang="en-US" sz="1400" dirty="0">
                <a:latin typeface="+mj-lt"/>
                <a:cs typeface="ヒラギノ明朝 ProN W3" charset="-128"/>
              </a:endParaRPr>
            </a:p>
          </p:txBody>
        </p:sp>
        <p:pic>
          <p:nvPicPr>
            <p:cNvPr id="32" name="Picture 31" descr="T1_T2_FLAIR.png"/>
            <p:cNvPicPr>
              <a:picLocks/>
            </p:cNvPicPr>
            <p:nvPr/>
          </p:nvPicPr>
          <p:blipFill>
            <a:blip r:embed="rId7" cstate="print">
              <a:extLst>
                <a:ext uri="{28A0092B-C50C-407E-A947-70E740481C1C}">
                  <a14:useLocalDpi xmlns:a14="http://schemas.microsoft.com/office/drawing/2010/main" val="0"/>
                </a:ext>
              </a:extLst>
            </a:blip>
            <a:srcRect l="3911" t="7336" r="70354" b="7591"/>
            <a:stretch>
              <a:fillRect/>
            </a:stretch>
          </p:blipFill>
          <p:spPr bwMode="auto">
            <a:xfrm>
              <a:off x="677968" y="1852464"/>
              <a:ext cx="1423123" cy="1809940"/>
            </a:xfrm>
            <a:prstGeom prst="rect">
              <a:avLst/>
            </a:prstGeom>
            <a:grpFill/>
            <a:ln w="9525">
              <a:solidFill>
                <a:schemeClr val="tx1"/>
              </a:solidFill>
              <a:miter lim="800000"/>
              <a:headEnd/>
              <a:tailEnd/>
            </a:ln>
            <a:extLst/>
          </p:spPr>
        </p:pic>
        <p:pic>
          <p:nvPicPr>
            <p:cNvPr id="33" name="Picture 32" descr="T1_T2_FLAIR.png"/>
            <p:cNvPicPr>
              <a:picLocks/>
            </p:cNvPicPr>
            <p:nvPr/>
          </p:nvPicPr>
          <p:blipFill>
            <a:blip r:embed="rId8" cstate="print">
              <a:extLst>
                <a:ext uri="{28A0092B-C50C-407E-A947-70E740481C1C}">
                  <a14:useLocalDpi xmlns:a14="http://schemas.microsoft.com/office/drawing/2010/main" val="0"/>
                </a:ext>
              </a:extLst>
            </a:blip>
            <a:srcRect l="37383" t="7336" r="37032" b="7591"/>
            <a:stretch>
              <a:fillRect/>
            </a:stretch>
          </p:blipFill>
          <p:spPr bwMode="auto">
            <a:xfrm>
              <a:off x="680046" y="3811226"/>
              <a:ext cx="1443054" cy="1797904"/>
            </a:xfrm>
            <a:prstGeom prst="rect">
              <a:avLst/>
            </a:prstGeom>
            <a:grpFill/>
            <a:ln w="9525">
              <a:solidFill>
                <a:schemeClr val="tx1"/>
              </a:solidFill>
              <a:miter lim="800000"/>
              <a:headEnd/>
              <a:tailEnd/>
            </a:ln>
            <a:extLst/>
          </p:spPr>
        </p:pic>
        <p:pic>
          <p:nvPicPr>
            <p:cNvPr id="34" name="Picture 33" descr="T1_T2_FLAIR.png"/>
            <p:cNvPicPr>
              <a:picLocks/>
            </p:cNvPicPr>
            <p:nvPr/>
          </p:nvPicPr>
          <p:blipFill>
            <a:blip r:embed="rId9" cstate="print">
              <a:extLst>
                <a:ext uri="{28A0092B-C50C-407E-A947-70E740481C1C}">
                  <a14:useLocalDpi xmlns:a14="http://schemas.microsoft.com/office/drawing/2010/main" val="0"/>
                </a:ext>
              </a:extLst>
            </a:blip>
            <a:srcRect l="69711" t="7336" r="5447" b="7591"/>
            <a:stretch>
              <a:fillRect/>
            </a:stretch>
          </p:blipFill>
          <p:spPr bwMode="auto">
            <a:xfrm>
              <a:off x="666759" y="5757951"/>
              <a:ext cx="1443052" cy="1776479"/>
            </a:xfrm>
            <a:prstGeom prst="rect">
              <a:avLst/>
            </a:prstGeom>
            <a:grpFill/>
            <a:ln w="9525">
              <a:solidFill>
                <a:schemeClr val="tx1"/>
              </a:solidFill>
              <a:miter lim="800000"/>
              <a:headEnd/>
              <a:tailEnd/>
            </a:ln>
            <a:extLst/>
          </p:spPr>
        </p:pic>
        <p:sp>
          <p:nvSpPr>
            <p:cNvPr id="35" name="TextBox 80"/>
            <p:cNvSpPr txBox="1"/>
            <p:nvPr/>
          </p:nvSpPr>
          <p:spPr>
            <a:xfrm>
              <a:off x="521676" y="7601107"/>
              <a:ext cx="1871175" cy="574831"/>
            </a:xfrm>
            <a:prstGeom prst="rect">
              <a:avLst/>
            </a:prstGeom>
            <a:grpFill/>
          </p:spPr>
          <p:txBody>
            <a:bodyPr>
              <a:spAutoFit/>
            </a:bodyPr>
            <a:ls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a:lstStyle>
            <a:p>
              <a:pPr algn="ctr">
                <a:defRPr/>
              </a:pPr>
              <a:r>
                <a:rPr lang="en-US" sz="1400" dirty="0">
                  <a:latin typeface="+mj-lt"/>
                  <a:ea typeface="ヒラギノ明朝 ProN W3" charset="0"/>
                  <a:cs typeface="ヒラギノ明朝 ProN W3" charset="0"/>
                </a:rPr>
                <a:t>Data</a:t>
              </a:r>
              <a:endParaRPr lang="en-US" sz="1050" dirty="0">
                <a:latin typeface="+mj-lt"/>
                <a:ea typeface="ヒラギノ明朝 ProN W3" charset="0"/>
                <a:cs typeface="ヒラギノ明朝 ProN W3" charset="0"/>
              </a:endParaRPr>
            </a:p>
          </p:txBody>
        </p:sp>
      </p:grpSp>
      <p:cxnSp>
        <p:nvCxnSpPr>
          <p:cNvPr id="49" name="Straight Arrow Connector 48"/>
          <p:cNvCxnSpPr>
            <a:cxnSpLocks noChangeShapeType="1"/>
            <a:stCxn id="31" idx="3"/>
            <a:endCxn id="45" idx="1"/>
          </p:cNvCxnSpPr>
          <p:nvPr/>
        </p:nvCxnSpPr>
        <p:spPr bwMode="auto">
          <a:xfrm>
            <a:off x="1452570" y="3079130"/>
            <a:ext cx="403984" cy="1644"/>
          </a:xfrm>
          <a:prstGeom prst="straightConnector1">
            <a:avLst/>
          </a:prstGeom>
          <a:ln>
            <a:headEnd/>
            <a:tailEnd type="arrow" w="med" len="med"/>
          </a:ln>
          <a:extLst/>
        </p:spPr>
        <p:style>
          <a:lnRef idx="1">
            <a:schemeClr val="dk1"/>
          </a:lnRef>
          <a:fillRef idx="0">
            <a:schemeClr val="dk1"/>
          </a:fillRef>
          <a:effectRef idx="0">
            <a:schemeClr val="dk1"/>
          </a:effectRef>
          <a:fontRef idx="minor">
            <a:schemeClr val="tx1"/>
          </a:fontRef>
        </p:style>
      </p:cxnSp>
      <p:cxnSp>
        <p:nvCxnSpPr>
          <p:cNvPr id="48" name="Straight Arrow Connector 47"/>
          <p:cNvCxnSpPr>
            <a:cxnSpLocks noChangeShapeType="1"/>
          </p:cNvCxnSpPr>
          <p:nvPr/>
        </p:nvCxnSpPr>
        <p:spPr bwMode="auto">
          <a:xfrm>
            <a:off x="3126220" y="3074427"/>
            <a:ext cx="403984" cy="1644"/>
          </a:xfrm>
          <a:prstGeom prst="straightConnector1">
            <a:avLst/>
          </a:prstGeom>
          <a:ln>
            <a:headEnd/>
            <a:tailEnd type="arrow" w="med" len="med"/>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5880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2000" y="555526"/>
            <a:ext cx="8100000" cy="533400"/>
          </a:xfrm>
        </p:spPr>
        <p:txBody>
          <a:bodyPr/>
          <a:lstStyle/>
          <a:p>
            <a:r>
              <a:rPr lang="en-US" sz="2400" dirty="0" smtClean="0"/>
              <a:t>DATA</a:t>
            </a:r>
            <a:endParaRPr lang="nl-NL" sz="2400" dirty="0"/>
          </a:p>
        </p:txBody>
      </p:sp>
      <p:sp>
        <p:nvSpPr>
          <p:cNvPr id="10" name="Tijdelijke aanduiding voor inhoud 9"/>
          <p:cNvSpPr>
            <a:spLocks noGrp="1"/>
          </p:cNvSpPr>
          <p:nvPr>
            <p:ph idx="1"/>
          </p:nvPr>
        </p:nvSpPr>
        <p:spPr>
          <a:xfrm>
            <a:off x="522000" y="1203598"/>
            <a:ext cx="8100000" cy="3152632"/>
          </a:xfrm>
        </p:spPr>
        <p:txBody>
          <a:bodyPr/>
          <a:lstStyle/>
          <a:p>
            <a:r>
              <a:rPr lang="nl-NL" sz="1800" dirty="0" smtClean="0"/>
              <a:t>RUNDMC study:</a:t>
            </a:r>
          </a:p>
          <a:p>
            <a:pPr lvl="1"/>
            <a:r>
              <a:rPr lang="nl-NL" sz="1800" dirty="0" smtClean="0"/>
              <a:t> 503 SVD patients</a:t>
            </a:r>
          </a:p>
          <a:p>
            <a:pPr lvl="1"/>
            <a:r>
              <a:rPr lang="nl-NL" sz="1800" dirty="0" smtClean="0"/>
              <a:t>1.5 </a:t>
            </a:r>
            <a:r>
              <a:rPr lang="nl-NL" sz="1800" dirty="0"/>
              <a:t>Tesla MRI scanner (Magnetom Sonata, Siemens </a:t>
            </a:r>
            <a:r>
              <a:rPr lang="nl-NL" sz="1800" dirty="0" smtClean="0"/>
              <a:t>)</a:t>
            </a:r>
          </a:p>
          <a:p>
            <a:pPr lvl="1"/>
            <a:r>
              <a:rPr lang="nl-NL" sz="1800" dirty="0" smtClean="0"/>
              <a:t>T1 </a:t>
            </a:r>
            <a:r>
              <a:rPr lang="nl-NL" sz="1800" dirty="0"/>
              <a:t>(TR/TE/TI 2250/3.68/850 ms FA 15°, voxel size 1.0×1.0×1.0 </a:t>
            </a:r>
            <a:r>
              <a:rPr lang="nl-NL" sz="1800" dirty="0" smtClean="0"/>
              <a:t>mm)</a:t>
            </a:r>
          </a:p>
          <a:p>
            <a:pPr lvl="1"/>
            <a:r>
              <a:rPr lang="nl-NL" sz="1800" dirty="0" smtClean="0"/>
              <a:t>FLAIR </a:t>
            </a:r>
            <a:r>
              <a:rPr lang="nl-NL" sz="1800" dirty="0"/>
              <a:t>(TR/TE/TI 9000/84/2200 ms, voxel size 1.0×1.2×5.0 mm, 1 mm gap)</a:t>
            </a:r>
          </a:p>
          <a:p>
            <a:pPr lvl="1"/>
            <a:r>
              <a:rPr lang="nl-NL" sz="1800" smtClean="0"/>
              <a:t>T2* </a:t>
            </a:r>
            <a:r>
              <a:rPr lang="nl-NL" sz="1800" dirty="0"/>
              <a:t>(TR/TE 800/26 ms, voxel size 1.0×1.3×5.0 mm, 1 mm gap</a:t>
            </a:r>
            <a:r>
              <a:rPr lang="nl-NL" sz="1800" dirty="0" smtClean="0"/>
              <a:t>)</a:t>
            </a:r>
          </a:p>
          <a:p>
            <a:endParaRPr lang="nl-NL" sz="1800" dirty="0"/>
          </a:p>
          <a:p>
            <a:endParaRPr lang="nl-NL" sz="1800" dirty="0"/>
          </a:p>
        </p:txBody>
      </p:sp>
      <p:pic>
        <p:nvPicPr>
          <p:cNvPr id="2" name="Picture 1"/>
          <p:cNvPicPr>
            <a:picLocks noChangeAspect="1"/>
          </p:cNvPicPr>
          <p:nvPr/>
        </p:nvPicPr>
        <p:blipFill>
          <a:blip r:embed="rId3"/>
          <a:stretch>
            <a:fillRect/>
          </a:stretch>
        </p:blipFill>
        <p:spPr>
          <a:xfrm>
            <a:off x="1763688" y="3156421"/>
            <a:ext cx="5089073" cy="1962140"/>
          </a:xfrm>
          <a:prstGeom prst="rect">
            <a:avLst/>
          </a:prstGeom>
        </p:spPr>
      </p:pic>
    </p:spTree>
    <p:extLst>
      <p:ext uri="{BB962C8B-B14F-4D97-AF65-F5344CB8AC3E}">
        <p14:creationId xmlns:p14="http://schemas.microsoft.com/office/powerpoint/2010/main" val="2608719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Radboudumc">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Presentatie_16x9</Template>
  <TotalTime>13473</TotalTime>
  <Words>2745</Words>
  <Application>Microsoft Office PowerPoint</Application>
  <PresentationFormat>On-screen Show (16:9)</PresentationFormat>
  <Paragraphs>312</Paragraphs>
  <Slides>28</Slides>
  <Notes>27</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ＭＳ Ｐゴシック</vt:lpstr>
      <vt:lpstr>American Typewriter</vt:lpstr>
      <vt:lpstr>Arial</vt:lpstr>
      <vt:lpstr>Calibri</vt:lpstr>
      <vt:lpstr>Kievit-Book</vt:lpstr>
      <vt:lpstr>Wingdings</vt:lpstr>
      <vt:lpstr>ヒラギノ明朝 ProN W3</vt:lpstr>
      <vt:lpstr>Radboudumc</vt:lpstr>
      <vt:lpstr>Bitmap Image</vt:lpstr>
      <vt:lpstr> Small White Matter Lesion Detection in Cerebral Small Vessel Disease </vt:lpstr>
      <vt:lpstr>Small Vessel Disease</vt:lpstr>
      <vt:lpstr>Small Vessel Disease</vt:lpstr>
      <vt:lpstr>The RUNDMC Study</vt:lpstr>
      <vt:lpstr>Automated Quantification of WML</vt:lpstr>
      <vt:lpstr>Motivation - Why small WMLs are important?!</vt:lpstr>
      <vt:lpstr>Purpose</vt:lpstr>
      <vt:lpstr>Overview</vt:lpstr>
      <vt:lpstr>DATA</vt:lpstr>
      <vt:lpstr>Preprocessing: A Bird’s Eye View</vt:lpstr>
      <vt:lpstr>Preprocessing: Registration of Multimodal Patient Data</vt:lpstr>
      <vt:lpstr>Preprocessing: Brain Extraction</vt:lpstr>
      <vt:lpstr>Preprocessing: Bias Field Correction </vt:lpstr>
      <vt:lpstr>Preprocessing: Standardization</vt:lpstr>
      <vt:lpstr>Preprocessing: Intensity Standardization</vt:lpstr>
      <vt:lpstr>Features</vt:lpstr>
      <vt:lpstr>Annular Filter</vt:lpstr>
      <vt:lpstr>Supervised Learning: Sampling</vt:lpstr>
      <vt:lpstr>Supervised Learning: Learning Method</vt:lpstr>
      <vt:lpstr>Evaluation Method</vt:lpstr>
      <vt:lpstr>Evaluation Method (FROC)</vt:lpstr>
      <vt:lpstr>Results: FROC (Different Classifiers)</vt:lpstr>
      <vt:lpstr>Results: FROC (Different Feature Sets)</vt:lpstr>
      <vt:lpstr>Visualized Results</vt:lpstr>
      <vt:lpstr>Visualized Results</vt:lpstr>
      <vt:lpstr>Discussion and Conclusions</vt:lpstr>
      <vt:lpstr>Thanks!</vt:lpstr>
      <vt:lpstr>Extra Slide – Future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dc:creator>
  <dc:description>versie 1.0</dc:description>
  <cp:lastModifiedBy>Mohsen</cp:lastModifiedBy>
  <cp:revision>435</cp:revision>
  <dcterms:created xsi:type="dcterms:W3CDTF">2013-10-28T13:18:51Z</dcterms:created>
  <dcterms:modified xsi:type="dcterms:W3CDTF">2016-01-06T09:11:17Z</dcterms:modified>
  <cp:category>Huisstijl</cp:category>
</cp:coreProperties>
</file>